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312" r:id="rId4"/>
    <p:sldId id="315" r:id="rId5"/>
    <p:sldId id="316" r:id="rId6"/>
    <p:sldId id="258" r:id="rId7"/>
    <p:sldId id="314" r:id="rId8"/>
    <p:sldId id="259" r:id="rId9"/>
    <p:sldId id="300" r:id="rId10"/>
    <p:sldId id="301" r:id="rId11"/>
    <p:sldId id="302" r:id="rId12"/>
    <p:sldId id="318" r:id="rId13"/>
    <p:sldId id="260" r:id="rId14"/>
    <p:sldId id="303" r:id="rId15"/>
    <p:sldId id="305" r:id="rId16"/>
    <p:sldId id="306" r:id="rId17"/>
    <p:sldId id="310" r:id="rId18"/>
    <p:sldId id="309" r:id="rId19"/>
    <p:sldId id="308" r:id="rId20"/>
    <p:sldId id="311" r:id="rId21"/>
    <p:sldId id="317" r:id="rId22"/>
    <p:sldId id="319" r:id="rId23"/>
  </p:sldIdLst>
  <p:sldSz cx="10160000" cy="7620000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5B0F"/>
    <a:srgbClr val="EC71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97" autoAdjust="0"/>
    <p:restoredTop sz="90929"/>
  </p:normalViewPr>
  <p:slideViewPr>
    <p:cSldViewPr>
      <p:cViewPr>
        <p:scale>
          <a:sx n="60" d="100"/>
          <a:sy n="60" d="100"/>
        </p:scale>
        <p:origin x="-113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5554E0-0B8B-4B59-AEC3-20BDD5599FE0}" type="doc">
      <dgm:prSet loTypeId="urn:microsoft.com/office/officeart/2005/8/layout/process3" loCatId="process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12BA6DA-9ED4-492D-AAED-D028C8D3340F}">
      <dgm:prSet phldrT="[Text]" custT="1"/>
      <dgm:spPr>
        <a:solidFill>
          <a:srgbClr val="EC7114"/>
        </a:solidFill>
      </dgm:spPr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Memberships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807E4B67-A0F7-4A81-AC4A-B0E36D47F9FE}" type="parTrans" cxnId="{9E58EA70-8851-4405-9D19-F7B25A2E8945}">
      <dgm:prSet/>
      <dgm:spPr/>
      <dgm:t>
        <a:bodyPr/>
        <a:lstStyle/>
        <a:p>
          <a:endParaRPr lang="en-US"/>
        </a:p>
      </dgm:t>
    </dgm:pt>
    <dgm:pt modelId="{996849DF-C7D9-4B14-A5EE-DBD9643317C1}" type="sibTrans" cxnId="{9E58EA70-8851-4405-9D19-F7B25A2E8945}">
      <dgm:prSet/>
      <dgm:spPr/>
      <dgm:t>
        <a:bodyPr/>
        <a:lstStyle/>
        <a:p>
          <a:endParaRPr lang="en-US"/>
        </a:p>
      </dgm:t>
    </dgm:pt>
    <dgm:pt modelId="{06D6E494-52BA-4F95-9A0B-C1B0BFA79F1A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General membership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9A3FC365-6B92-4561-A744-3AC9FB261550}" type="parTrans" cxnId="{986BE058-8E9E-47FA-9A8D-B52D2747B9DD}">
      <dgm:prSet/>
      <dgm:spPr/>
      <dgm:t>
        <a:bodyPr/>
        <a:lstStyle/>
        <a:p>
          <a:endParaRPr lang="en-US"/>
        </a:p>
      </dgm:t>
    </dgm:pt>
    <dgm:pt modelId="{F30D982E-4D31-468D-B63B-7D8135AD3367}" type="sibTrans" cxnId="{986BE058-8E9E-47FA-9A8D-B52D2747B9DD}">
      <dgm:prSet/>
      <dgm:spPr/>
      <dgm:t>
        <a:bodyPr/>
        <a:lstStyle/>
        <a:p>
          <a:endParaRPr lang="en-US"/>
        </a:p>
      </dgm:t>
    </dgm:pt>
    <dgm:pt modelId="{E7B17463-6A9A-48E8-882E-F67EEF03C42C}">
      <dgm:prSet phldrT="[Text]" custT="1"/>
      <dgm:spPr>
        <a:solidFill>
          <a:srgbClr val="EC7114"/>
        </a:solidFill>
      </dgm:spPr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Offerings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03669EC9-52FC-486E-B717-BFB2CB080995}" type="parTrans" cxnId="{F09E7240-C5A1-4A44-8A4D-847538EADB5E}">
      <dgm:prSet/>
      <dgm:spPr/>
      <dgm:t>
        <a:bodyPr/>
        <a:lstStyle/>
        <a:p>
          <a:endParaRPr lang="en-US"/>
        </a:p>
      </dgm:t>
    </dgm:pt>
    <dgm:pt modelId="{C3BCDFF8-B51A-4822-9A16-F4422382E88E}" type="sibTrans" cxnId="{F09E7240-C5A1-4A44-8A4D-847538EADB5E}">
      <dgm:prSet/>
      <dgm:spPr/>
      <dgm:t>
        <a:bodyPr/>
        <a:lstStyle/>
        <a:p>
          <a:endParaRPr lang="en-US"/>
        </a:p>
      </dgm:t>
    </dgm:pt>
    <dgm:pt modelId="{F08CBAE1-5BBF-41D6-BF89-271E6B39E108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On demand Research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6D06EAFB-C3F1-4B32-8EE5-6D5DCA353128}" type="parTrans" cxnId="{F2D08ECB-4D85-4144-ACEB-326003F5BC8E}">
      <dgm:prSet/>
      <dgm:spPr/>
      <dgm:t>
        <a:bodyPr/>
        <a:lstStyle/>
        <a:p>
          <a:endParaRPr lang="en-US"/>
        </a:p>
      </dgm:t>
    </dgm:pt>
    <dgm:pt modelId="{C667C064-06B3-4714-AB89-6880E18D7306}" type="sibTrans" cxnId="{F2D08ECB-4D85-4144-ACEB-326003F5BC8E}">
      <dgm:prSet/>
      <dgm:spPr/>
      <dgm:t>
        <a:bodyPr/>
        <a:lstStyle/>
        <a:p>
          <a:endParaRPr lang="en-US"/>
        </a:p>
      </dgm:t>
    </dgm:pt>
    <dgm:pt modelId="{795E7CBF-E38D-4EA8-869F-98436469E783}">
      <dgm:prSet phldrT="[Text]" custT="1"/>
      <dgm:spPr>
        <a:solidFill>
          <a:srgbClr val="EC7114"/>
        </a:solidFill>
      </dgm:spPr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Key Areas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A76CE857-4F24-428D-9E7C-D8A5AD7304B6}" type="parTrans" cxnId="{E81D1CDE-65AF-465C-9538-D25B4B8C7386}">
      <dgm:prSet/>
      <dgm:spPr/>
      <dgm:t>
        <a:bodyPr/>
        <a:lstStyle/>
        <a:p>
          <a:endParaRPr lang="en-US"/>
        </a:p>
      </dgm:t>
    </dgm:pt>
    <dgm:pt modelId="{B8655F7C-7B12-470D-8D1A-BCACCD5F46AA}" type="sibTrans" cxnId="{E81D1CDE-65AF-465C-9538-D25B4B8C7386}">
      <dgm:prSet/>
      <dgm:spPr/>
      <dgm:t>
        <a:bodyPr/>
        <a:lstStyle/>
        <a:p>
          <a:endParaRPr lang="en-US"/>
        </a:p>
      </dgm:t>
    </dgm:pt>
    <dgm:pt modelId="{5A973C83-737E-4178-91EC-C05AE0049032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Talent Management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DC2C35AB-29F7-437E-8496-6C4BC4B3AEAF}" type="parTrans" cxnId="{7340840D-5FD9-4BC7-96EC-EAE80ED0498C}">
      <dgm:prSet/>
      <dgm:spPr/>
      <dgm:t>
        <a:bodyPr/>
        <a:lstStyle/>
        <a:p>
          <a:endParaRPr lang="en-US"/>
        </a:p>
      </dgm:t>
    </dgm:pt>
    <dgm:pt modelId="{2BA80058-7B22-4539-8313-5D5A1DD7CFFA}" type="sibTrans" cxnId="{7340840D-5FD9-4BC7-96EC-EAE80ED0498C}">
      <dgm:prSet/>
      <dgm:spPr/>
      <dgm:t>
        <a:bodyPr/>
        <a:lstStyle/>
        <a:p>
          <a:endParaRPr lang="en-US"/>
        </a:p>
      </dgm:t>
    </dgm:pt>
    <dgm:pt modelId="{68FA60D8-9B9E-489C-A681-7E198947E2D3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Action Councils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EE35C421-2D1C-4AEB-8118-4158E1788D1C}" type="parTrans" cxnId="{2ABAB7A4-04E2-4AC0-B549-86CF9C730F5F}">
      <dgm:prSet/>
      <dgm:spPr/>
      <dgm:t>
        <a:bodyPr/>
        <a:lstStyle/>
        <a:p>
          <a:endParaRPr lang="en-US"/>
        </a:p>
      </dgm:t>
    </dgm:pt>
    <dgm:pt modelId="{521C60F7-8DD3-4FEC-A6BC-0F753FD993A4}" type="sibTrans" cxnId="{2ABAB7A4-04E2-4AC0-B549-86CF9C730F5F}">
      <dgm:prSet/>
      <dgm:spPr/>
      <dgm:t>
        <a:bodyPr/>
        <a:lstStyle/>
        <a:p>
          <a:endParaRPr lang="en-US"/>
        </a:p>
      </dgm:t>
    </dgm:pt>
    <dgm:pt modelId="{3D8F2ABA-E75A-4222-9DEE-FFE114182E15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Corporate Membership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B1DD0F12-E59B-44A1-B2B8-15C893D1CDCC}" type="parTrans" cxnId="{50D3927B-0DB1-4962-86DF-BCADAE3A1748}">
      <dgm:prSet/>
      <dgm:spPr/>
      <dgm:t>
        <a:bodyPr/>
        <a:lstStyle/>
        <a:p>
          <a:endParaRPr lang="en-US"/>
        </a:p>
      </dgm:t>
    </dgm:pt>
    <dgm:pt modelId="{E6F3720A-8D82-4A05-A40F-11551FA48CCB}" type="sibTrans" cxnId="{50D3927B-0DB1-4962-86DF-BCADAE3A1748}">
      <dgm:prSet/>
      <dgm:spPr/>
      <dgm:t>
        <a:bodyPr/>
        <a:lstStyle/>
        <a:p>
          <a:endParaRPr lang="en-US"/>
        </a:p>
      </dgm:t>
    </dgm:pt>
    <dgm:pt modelId="{FA1B4724-1A1E-49AA-8BDA-E4D424A267EA}">
      <dgm:prSet phldrT="[Text]"/>
      <dgm:spPr/>
      <dgm:t>
        <a:bodyPr/>
        <a:lstStyle/>
        <a:p>
          <a:endParaRPr lang="en-US" dirty="0"/>
        </a:p>
      </dgm:t>
    </dgm:pt>
    <dgm:pt modelId="{6DC69625-E278-43F1-96E8-ABB8AC9D0558}" type="parTrans" cxnId="{4A13888A-C16A-4129-8014-3C9AA8202D04}">
      <dgm:prSet/>
      <dgm:spPr/>
      <dgm:t>
        <a:bodyPr/>
        <a:lstStyle/>
        <a:p>
          <a:endParaRPr lang="en-US"/>
        </a:p>
      </dgm:t>
    </dgm:pt>
    <dgm:pt modelId="{9558BB5A-9C92-4E9C-9B6F-990B24DDA63E}" type="sibTrans" cxnId="{4A13888A-C16A-4129-8014-3C9AA8202D04}">
      <dgm:prSet/>
      <dgm:spPr/>
      <dgm:t>
        <a:bodyPr/>
        <a:lstStyle/>
        <a:p>
          <a:endParaRPr lang="en-US"/>
        </a:p>
      </dgm:t>
    </dgm:pt>
    <dgm:pt modelId="{9CBFFFFA-2276-4DCE-8911-D28E5633E47E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Organizational Change Efforts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B80FE14B-D0F5-4F60-B1F3-54A3E038BCCD}" type="parTrans" cxnId="{EAAC36F7-B6FA-4D55-ABD5-3E6B8637BD82}">
      <dgm:prSet/>
      <dgm:spPr/>
      <dgm:t>
        <a:bodyPr/>
        <a:lstStyle/>
        <a:p>
          <a:endParaRPr lang="en-US"/>
        </a:p>
      </dgm:t>
    </dgm:pt>
    <dgm:pt modelId="{D9CAAC0F-B0A9-43B5-B3CE-EB0F5E88957C}" type="sibTrans" cxnId="{EAAC36F7-B6FA-4D55-ABD5-3E6B8637BD82}">
      <dgm:prSet/>
      <dgm:spPr/>
      <dgm:t>
        <a:bodyPr/>
        <a:lstStyle/>
        <a:p>
          <a:endParaRPr lang="en-US"/>
        </a:p>
      </dgm:t>
    </dgm:pt>
    <dgm:pt modelId="{3AFFB188-99B4-47D3-812D-D45F5000581B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Online Learning for over 30 Skills and Competencies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8B8A6709-C47D-466A-9061-3832C37890A8}" type="parTrans" cxnId="{11544B96-7105-430A-BF22-540DF6C1492B}">
      <dgm:prSet/>
      <dgm:spPr/>
      <dgm:t>
        <a:bodyPr/>
        <a:lstStyle/>
        <a:p>
          <a:endParaRPr lang="en-US"/>
        </a:p>
      </dgm:t>
    </dgm:pt>
    <dgm:pt modelId="{31432554-9C54-4325-A79E-9739C9B7DC08}" type="sibTrans" cxnId="{11544B96-7105-430A-BF22-540DF6C1492B}">
      <dgm:prSet/>
      <dgm:spPr/>
      <dgm:t>
        <a:bodyPr/>
        <a:lstStyle/>
        <a:p>
          <a:endParaRPr lang="en-US"/>
        </a:p>
      </dgm:t>
    </dgm:pt>
    <dgm:pt modelId="{FD74E382-3022-4D78-A03E-AC0ED02F7073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Benchmark Presentations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0BBF2F64-3F05-4A43-AD9B-A9084D244C91}" type="parTrans" cxnId="{B8B15060-36A7-4B20-A2E2-6C1613B52B0C}">
      <dgm:prSet/>
      <dgm:spPr/>
      <dgm:t>
        <a:bodyPr/>
        <a:lstStyle/>
        <a:p>
          <a:endParaRPr lang="en-US"/>
        </a:p>
      </dgm:t>
    </dgm:pt>
    <dgm:pt modelId="{4A6BFD93-B320-414D-91FB-D0593DF30734}" type="sibTrans" cxnId="{B8B15060-36A7-4B20-A2E2-6C1613B52B0C}">
      <dgm:prSet/>
      <dgm:spPr/>
      <dgm:t>
        <a:bodyPr/>
        <a:lstStyle/>
        <a:p>
          <a:endParaRPr lang="en-US"/>
        </a:p>
      </dgm:t>
    </dgm:pt>
    <dgm:pt modelId="{01EF44B3-FE03-44EC-B969-CCE0381BC5BB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Best Practice Case Studies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A6D5CEAC-77DE-4700-849A-FEBF401EB2A6}" type="parTrans" cxnId="{6C1A0B5E-DD55-4E17-9E9B-6AAF2337F09B}">
      <dgm:prSet/>
      <dgm:spPr/>
      <dgm:t>
        <a:bodyPr/>
        <a:lstStyle/>
        <a:p>
          <a:endParaRPr lang="en-US"/>
        </a:p>
      </dgm:t>
    </dgm:pt>
    <dgm:pt modelId="{06219C6D-1CFE-4FFD-B28D-7EE3F415BBA4}" type="sibTrans" cxnId="{6C1A0B5E-DD55-4E17-9E9B-6AAF2337F09B}">
      <dgm:prSet/>
      <dgm:spPr/>
      <dgm:t>
        <a:bodyPr/>
        <a:lstStyle/>
        <a:p>
          <a:endParaRPr lang="en-US"/>
        </a:p>
      </dgm:t>
    </dgm:pt>
    <dgm:pt modelId="{E3A54E2A-B0BC-4D84-9C5A-4BD986E8A4D8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Network of over 42,000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3C69EEBE-CE3F-4940-82F3-D2DB25703B68}" type="parTrans" cxnId="{BDCC78B3-5442-44D0-B6A0-BB52EF68F3B8}">
      <dgm:prSet/>
      <dgm:spPr/>
      <dgm:t>
        <a:bodyPr/>
        <a:lstStyle/>
        <a:p>
          <a:endParaRPr lang="en-US"/>
        </a:p>
      </dgm:t>
    </dgm:pt>
    <dgm:pt modelId="{3EB4BF30-554D-4ED2-976D-80830364E2AB}" type="sibTrans" cxnId="{BDCC78B3-5442-44D0-B6A0-BB52EF68F3B8}">
      <dgm:prSet/>
      <dgm:spPr/>
      <dgm:t>
        <a:bodyPr/>
        <a:lstStyle/>
        <a:p>
          <a:endParaRPr lang="en-US"/>
        </a:p>
      </dgm:t>
    </dgm:pt>
    <dgm:pt modelId="{A2E567FF-5080-40CA-89B8-C4F4B304240D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Organization Transformation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CDA279D9-1075-462D-940D-0548FFBD4632}" type="parTrans" cxnId="{07163A76-C623-4A97-8660-CB0EE5BC05CF}">
      <dgm:prSet/>
      <dgm:spPr/>
      <dgm:t>
        <a:bodyPr/>
        <a:lstStyle/>
        <a:p>
          <a:endParaRPr lang="en-US"/>
        </a:p>
      </dgm:t>
    </dgm:pt>
    <dgm:pt modelId="{5AAB649B-A036-46F6-824C-ED6F1CE5593E}" type="sibTrans" cxnId="{07163A76-C623-4A97-8660-CB0EE5BC05CF}">
      <dgm:prSet/>
      <dgm:spPr/>
      <dgm:t>
        <a:bodyPr/>
        <a:lstStyle/>
        <a:p>
          <a:endParaRPr lang="en-US"/>
        </a:p>
      </dgm:t>
    </dgm:pt>
    <dgm:pt modelId="{82E078F0-F432-4A13-A5EE-942B36367DFB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Global Leadership Development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11813AA9-6BD9-4C9B-9B0E-6363A50955FB}" type="parTrans" cxnId="{1BD15CB8-A97E-40D9-9A2D-561804DE2019}">
      <dgm:prSet/>
      <dgm:spPr/>
      <dgm:t>
        <a:bodyPr/>
        <a:lstStyle/>
        <a:p>
          <a:endParaRPr lang="en-US"/>
        </a:p>
      </dgm:t>
    </dgm:pt>
    <dgm:pt modelId="{9CCAA370-F3EC-44F2-9FB9-E20E73E2DAB4}" type="sibTrans" cxnId="{1BD15CB8-A97E-40D9-9A2D-561804DE2019}">
      <dgm:prSet/>
      <dgm:spPr/>
      <dgm:t>
        <a:bodyPr/>
        <a:lstStyle/>
        <a:p>
          <a:endParaRPr lang="en-US"/>
        </a:p>
      </dgm:t>
    </dgm:pt>
    <dgm:pt modelId="{686CCBAC-35F5-4AB2-9444-46A57C7D493B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Integrated Talent Management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B9A78418-4D3A-4676-A621-24DEE044A4E2}" type="parTrans" cxnId="{760B16E3-A5D6-48ED-B52D-541535290B7C}">
      <dgm:prSet/>
      <dgm:spPr/>
      <dgm:t>
        <a:bodyPr/>
        <a:lstStyle/>
        <a:p>
          <a:endParaRPr lang="en-US"/>
        </a:p>
      </dgm:t>
    </dgm:pt>
    <dgm:pt modelId="{5A39D794-43E2-4BF6-89E3-1B798A4A953B}" type="sibTrans" cxnId="{760B16E3-A5D6-48ED-B52D-541535290B7C}">
      <dgm:prSet/>
      <dgm:spPr/>
      <dgm:t>
        <a:bodyPr/>
        <a:lstStyle/>
        <a:p>
          <a:endParaRPr lang="en-US"/>
        </a:p>
      </dgm:t>
    </dgm:pt>
    <dgm:pt modelId="{3E380692-F46B-410D-B2DE-FBC5201F0681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Global Recruitment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68F61E44-7B64-4222-B451-BFB1EB303F00}" type="parTrans" cxnId="{BD60EE14-C92D-4AC7-8892-C860F5CF8FED}">
      <dgm:prSet/>
      <dgm:spPr/>
      <dgm:t>
        <a:bodyPr/>
        <a:lstStyle/>
        <a:p>
          <a:endParaRPr lang="en-US"/>
        </a:p>
      </dgm:t>
    </dgm:pt>
    <dgm:pt modelId="{B918EDB4-B21A-4D8A-8D5D-0B45955D03D8}" type="sibTrans" cxnId="{BD60EE14-C92D-4AC7-8892-C860F5CF8FED}">
      <dgm:prSet/>
      <dgm:spPr/>
      <dgm:t>
        <a:bodyPr/>
        <a:lstStyle/>
        <a:p>
          <a:endParaRPr lang="en-US"/>
        </a:p>
      </dgm:t>
    </dgm:pt>
    <dgm:pt modelId="{B51877BF-1257-4401-9A01-FF192BDDFF5E}">
      <dgm:prSet phldrT="[Text]"/>
      <dgm:spPr/>
      <dgm:t>
        <a:bodyPr/>
        <a:lstStyle/>
        <a:p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70AFD96F-7E8C-49BE-8C0C-744ACF8260FE}" type="parTrans" cxnId="{DE08B157-0CCB-4531-B5A1-051450DB60C6}">
      <dgm:prSet/>
      <dgm:spPr/>
      <dgm:t>
        <a:bodyPr/>
        <a:lstStyle/>
        <a:p>
          <a:endParaRPr lang="en-US"/>
        </a:p>
      </dgm:t>
    </dgm:pt>
    <dgm:pt modelId="{CC677BDE-175E-46D9-8D24-095BFDB3D625}" type="sibTrans" cxnId="{DE08B157-0CCB-4531-B5A1-051450DB60C6}">
      <dgm:prSet/>
      <dgm:spPr/>
      <dgm:t>
        <a:bodyPr/>
        <a:lstStyle/>
        <a:p>
          <a:endParaRPr lang="en-US"/>
        </a:p>
      </dgm:t>
    </dgm:pt>
    <dgm:pt modelId="{1F9A5308-3330-4509-B644-0D2252EE9E1F}">
      <dgm:prSet phldrT="[Text]"/>
      <dgm:spPr/>
      <dgm:t>
        <a:bodyPr/>
        <a:lstStyle/>
        <a:p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12265F9B-8114-4596-AA01-AE40B8A24096}" type="parTrans" cxnId="{BCF2A569-50F7-4917-B081-8693E14F514B}">
      <dgm:prSet/>
      <dgm:spPr/>
      <dgm:t>
        <a:bodyPr/>
        <a:lstStyle/>
        <a:p>
          <a:endParaRPr lang="en-US"/>
        </a:p>
      </dgm:t>
    </dgm:pt>
    <dgm:pt modelId="{1EF432F5-428B-419A-B4A9-6FED481A5CAE}" type="sibTrans" cxnId="{BCF2A569-50F7-4917-B081-8693E14F514B}">
      <dgm:prSet/>
      <dgm:spPr/>
      <dgm:t>
        <a:bodyPr/>
        <a:lstStyle/>
        <a:p>
          <a:endParaRPr lang="en-US"/>
        </a:p>
      </dgm:t>
    </dgm:pt>
    <dgm:pt modelId="{7FB4DAFB-4BF2-49D0-8D74-8D9E71658519}">
      <dgm:prSet phldrT="[Text]"/>
      <dgm:spPr/>
      <dgm:t>
        <a:bodyPr/>
        <a:lstStyle/>
        <a:p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B469EF92-7576-4EAD-9C33-22D77D84BF4F}" type="parTrans" cxnId="{0F17DE7D-FC99-4678-8B52-7216B3FBA6E2}">
      <dgm:prSet/>
      <dgm:spPr/>
      <dgm:t>
        <a:bodyPr/>
        <a:lstStyle/>
        <a:p>
          <a:endParaRPr lang="en-US"/>
        </a:p>
      </dgm:t>
    </dgm:pt>
    <dgm:pt modelId="{C7A9BF2A-08FF-4571-88E7-8F31A72CA72B}" type="sibTrans" cxnId="{0F17DE7D-FC99-4678-8B52-7216B3FBA6E2}">
      <dgm:prSet/>
      <dgm:spPr/>
      <dgm:t>
        <a:bodyPr/>
        <a:lstStyle/>
        <a:p>
          <a:endParaRPr lang="en-US"/>
        </a:p>
      </dgm:t>
    </dgm:pt>
    <dgm:pt modelId="{5BFA326C-3052-4455-96A5-B18CA87A9E04}">
      <dgm:prSet phldrT="[Text]"/>
      <dgm:spPr/>
      <dgm:t>
        <a:bodyPr/>
        <a:lstStyle/>
        <a:p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91D4F48C-B015-4954-A423-0E978CBBC77B}" type="parTrans" cxnId="{943753BB-384E-41C7-BC9C-FD9EE5C9B625}">
      <dgm:prSet/>
      <dgm:spPr/>
      <dgm:t>
        <a:bodyPr/>
        <a:lstStyle/>
        <a:p>
          <a:endParaRPr lang="en-US"/>
        </a:p>
      </dgm:t>
    </dgm:pt>
    <dgm:pt modelId="{09610CBA-C0C9-491C-9849-6711D3714CE7}" type="sibTrans" cxnId="{943753BB-384E-41C7-BC9C-FD9EE5C9B625}">
      <dgm:prSet/>
      <dgm:spPr/>
      <dgm:t>
        <a:bodyPr/>
        <a:lstStyle/>
        <a:p>
          <a:endParaRPr lang="en-US"/>
        </a:p>
      </dgm:t>
    </dgm:pt>
    <dgm:pt modelId="{0228E1B0-D0E8-41DD-82EA-054C8122CCEB}">
      <dgm:prSet phldrT="[Text]"/>
      <dgm:spPr/>
      <dgm:t>
        <a:bodyPr/>
        <a:lstStyle/>
        <a:p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7D12EC90-3A9B-456F-9D5D-97CEEE44572F}" type="parTrans" cxnId="{9CE4ABF6-C2D0-4C20-A555-C3954D6EBDA2}">
      <dgm:prSet/>
      <dgm:spPr/>
      <dgm:t>
        <a:bodyPr/>
        <a:lstStyle/>
        <a:p>
          <a:endParaRPr lang="en-US"/>
        </a:p>
      </dgm:t>
    </dgm:pt>
    <dgm:pt modelId="{1A5BDF49-7C03-4FB0-998F-0C103220E9F2}" type="sibTrans" cxnId="{9CE4ABF6-C2D0-4C20-A555-C3954D6EBDA2}">
      <dgm:prSet/>
      <dgm:spPr/>
      <dgm:t>
        <a:bodyPr/>
        <a:lstStyle/>
        <a:p>
          <a:endParaRPr lang="en-US"/>
        </a:p>
      </dgm:t>
    </dgm:pt>
    <dgm:pt modelId="{B7B7DE1B-C6DF-431F-97B2-C2A59B1F9654}">
      <dgm:prSet phldrT="[Text]"/>
      <dgm:spPr/>
      <dgm:t>
        <a:bodyPr/>
        <a:lstStyle/>
        <a:p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E34FF577-DDE5-4CF5-A7A7-B95D4BF59F03}" type="parTrans" cxnId="{BCF6132D-6387-4961-80C6-6679A456E531}">
      <dgm:prSet/>
      <dgm:spPr/>
      <dgm:t>
        <a:bodyPr/>
        <a:lstStyle/>
        <a:p>
          <a:endParaRPr lang="en-US"/>
        </a:p>
      </dgm:t>
    </dgm:pt>
    <dgm:pt modelId="{36B8FA60-3676-4294-B527-3DC74565E470}" type="sibTrans" cxnId="{BCF6132D-6387-4961-80C6-6679A456E531}">
      <dgm:prSet/>
      <dgm:spPr/>
      <dgm:t>
        <a:bodyPr/>
        <a:lstStyle/>
        <a:p>
          <a:endParaRPr lang="en-US"/>
        </a:p>
      </dgm:t>
    </dgm:pt>
    <dgm:pt modelId="{169AD14F-C518-4D2A-B70A-B5CCC31CAE9C}">
      <dgm:prSet phldrT="[Text]"/>
      <dgm:spPr/>
      <dgm:t>
        <a:bodyPr/>
        <a:lstStyle/>
        <a:p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F085E805-5E68-4C43-B19A-86C10DE9B27F}" type="parTrans" cxnId="{92A6F1AB-08A0-492F-A7C1-A84A2319CBB0}">
      <dgm:prSet/>
      <dgm:spPr/>
      <dgm:t>
        <a:bodyPr/>
        <a:lstStyle/>
        <a:p>
          <a:endParaRPr lang="en-US"/>
        </a:p>
      </dgm:t>
    </dgm:pt>
    <dgm:pt modelId="{52B5BC50-783B-4612-A5FC-C14F5DA3A46C}" type="sibTrans" cxnId="{92A6F1AB-08A0-492F-A7C1-A84A2319CBB0}">
      <dgm:prSet/>
      <dgm:spPr/>
      <dgm:t>
        <a:bodyPr/>
        <a:lstStyle/>
        <a:p>
          <a:endParaRPr lang="en-US"/>
        </a:p>
      </dgm:t>
    </dgm:pt>
    <dgm:pt modelId="{38FF49B2-B98F-450D-9A9F-2FA3DF605C73}">
      <dgm:prSet phldrT="[Text]"/>
      <dgm:spPr/>
      <dgm:t>
        <a:bodyPr/>
        <a:lstStyle/>
        <a:p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49A7B502-6D99-4DD2-82F2-CEE051D9F87A}" type="parTrans" cxnId="{1EECDC2C-E8DA-4954-A47D-ABEFBDEE88C7}">
      <dgm:prSet/>
      <dgm:spPr/>
      <dgm:t>
        <a:bodyPr/>
        <a:lstStyle/>
        <a:p>
          <a:endParaRPr lang="en-US"/>
        </a:p>
      </dgm:t>
    </dgm:pt>
    <dgm:pt modelId="{5DA6DBC1-B133-45AD-903D-26AC653D59A8}" type="sibTrans" cxnId="{1EECDC2C-E8DA-4954-A47D-ABEFBDEE88C7}">
      <dgm:prSet/>
      <dgm:spPr/>
      <dgm:t>
        <a:bodyPr/>
        <a:lstStyle/>
        <a:p>
          <a:endParaRPr lang="en-US"/>
        </a:p>
      </dgm:t>
    </dgm:pt>
    <dgm:pt modelId="{8FCC217E-EED6-4659-A9ED-2E314C856852}">
      <dgm:prSet phldrT="[Text]"/>
      <dgm:spPr/>
      <dgm:t>
        <a:bodyPr/>
        <a:lstStyle/>
        <a:p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6C22E15C-B7E5-496F-900D-77FCF251AA23}" type="parTrans" cxnId="{DA3C8F8D-162F-49DA-9A1D-CEA415D2F7DE}">
      <dgm:prSet/>
      <dgm:spPr/>
      <dgm:t>
        <a:bodyPr/>
        <a:lstStyle/>
        <a:p>
          <a:endParaRPr lang="en-US"/>
        </a:p>
      </dgm:t>
    </dgm:pt>
    <dgm:pt modelId="{AEE68F87-5AB9-425E-9FF8-3739883B89A5}" type="sibTrans" cxnId="{DA3C8F8D-162F-49DA-9A1D-CEA415D2F7DE}">
      <dgm:prSet/>
      <dgm:spPr/>
      <dgm:t>
        <a:bodyPr/>
        <a:lstStyle/>
        <a:p>
          <a:endParaRPr lang="en-US"/>
        </a:p>
      </dgm:t>
    </dgm:pt>
    <dgm:pt modelId="{E73C7208-6E8E-497F-8447-5DD441AEDA21}">
      <dgm:prSet phldrT="[Text]"/>
      <dgm:spPr/>
      <dgm:t>
        <a:bodyPr/>
        <a:lstStyle/>
        <a:p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D4F36318-776D-4D94-9641-5C914353EBC4}" type="parTrans" cxnId="{84E363C5-8139-44B2-9897-80E99A449E62}">
      <dgm:prSet/>
      <dgm:spPr/>
      <dgm:t>
        <a:bodyPr/>
        <a:lstStyle/>
        <a:p>
          <a:endParaRPr lang="en-US"/>
        </a:p>
      </dgm:t>
    </dgm:pt>
    <dgm:pt modelId="{F1AD4117-B263-4BE1-8383-4AAFED133BDA}" type="sibTrans" cxnId="{84E363C5-8139-44B2-9897-80E99A449E62}">
      <dgm:prSet/>
      <dgm:spPr/>
      <dgm:t>
        <a:bodyPr/>
        <a:lstStyle/>
        <a:p>
          <a:endParaRPr lang="en-US"/>
        </a:p>
      </dgm:t>
    </dgm:pt>
    <dgm:pt modelId="{7311828C-667B-4957-BEE8-D6E5CD8E99C9}">
      <dgm:prSet phldrT="[Text]"/>
      <dgm:spPr/>
      <dgm:t>
        <a:bodyPr/>
        <a:lstStyle/>
        <a:p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091DD207-7115-44B1-8216-A20FFBD99B5D}" type="parTrans" cxnId="{280D6ECD-3D6D-4DB2-86A8-0DFBEBB9E21F}">
      <dgm:prSet/>
      <dgm:spPr/>
      <dgm:t>
        <a:bodyPr/>
        <a:lstStyle/>
        <a:p>
          <a:endParaRPr lang="en-US"/>
        </a:p>
      </dgm:t>
    </dgm:pt>
    <dgm:pt modelId="{267F6A01-D560-47AD-941E-F3B4AC424ED2}" type="sibTrans" cxnId="{280D6ECD-3D6D-4DB2-86A8-0DFBEBB9E21F}">
      <dgm:prSet/>
      <dgm:spPr/>
      <dgm:t>
        <a:bodyPr/>
        <a:lstStyle/>
        <a:p>
          <a:endParaRPr lang="en-US"/>
        </a:p>
      </dgm:t>
    </dgm:pt>
    <dgm:pt modelId="{55E39EDE-FE07-4C27-88A7-6ACC08D7CD6D}">
      <dgm:prSet custT="1"/>
      <dgm:spPr>
        <a:solidFill>
          <a:srgbClr val="EC7114"/>
        </a:solidFill>
      </dgm:spPr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Best Practice Organization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189A0F71-A872-44DC-B60C-FC97E25C4641}" type="parTrans" cxnId="{996F77AA-CC27-4800-B812-145E96018358}">
      <dgm:prSet/>
      <dgm:spPr/>
      <dgm:t>
        <a:bodyPr/>
        <a:lstStyle/>
        <a:p>
          <a:endParaRPr lang="en-US"/>
        </a:p>
      </dgm:t>
    </dgm:pt>
    <dgm:pt modelId="{3B004BA7-37BD-4804-8CCE-328C35A75DDB}" type="sibTrans" cxnId="{996F77AA-CC27-4800-B812-145E96018358}">
      <dgm:prSet/>
      <dgm:spPr/>
      <dgm:t>
        <a:bodyPr/>
        <a:lstStyle/>
        <a:p>
          <a:endParaRPr lang="en-US"/>
        </a:p>
      </dgm:t>
    </dgm:pt>
    <dgm:pt modelId="{0F041C13-FE7B-41D1-9E3E-16129DD82D4F}">
      <dgm:prSet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Access to Experts in All Key Areas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4AFB7C47-D07A-4334-AB38-33EEB60D755F}" type="parTrans" cxnId="{D9351FE5-8A06-4E24-97D9-AE88F0BA8B5F}">
      <dgm:prSet/>
      <dgm:spPr/>
      <dgm:t>
        <a:bodyPr/>
        <a:lstStyle/>
        <a:p>
          <a:endParaRPr lang="en-US"/>
        </a:p>
      </dgm:t>
    </dgm:pt>
    <dgm:pt modelId="{42ABEDDB-86E9-4E9B-B665-6BF7E20678FC}" type="sibTrans" cxnId="{D9351FE5-8A06-4E24-97D9-AE88F0BA8B5F}">
      <dgm:prSet/>
      <dgm:spPr/>
      <dgm:t>
        <a:bodyPr/>
        <a:lstStyle/>
        <a:p>
          <a:endParaRPr lang="en-US"/>
        </a:p>
      </dgm:t>
    </dgm:pt>
    <dgm:pt modelId="{B5ECBD06-7936-4082-9DB2-109CC3741B40}">
      <dgm:prSet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Provide Top Research and Learning to organization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E660C876-5836-4F5E-9F11-617AEED15C2C}" type="parTrans" cxnId="{600D14E9-1789-428C-95F0-B8C911D247E5}">
      <dgm:prSet/>
      <dgm:spPr/>
      <dgm:t>
        <a:bodyPr/>
        <a:lstStyle/>
        <a:p>
          <a:endParaRPr lang="en-US"/>
        </a:p>
      </dgm:t>
    </dgm:pt>
    <dgm:pt modelId="{F0A1B7BF-E2A1-44A3-98DA-748BF07254E0}" type="sibTrans" cxnId="{600D14E9-1789-428C-95F0-B8C911D247E5}">
      <dgm:prSet/>
      <dgm:spPr/>
      <dgm:t>
        <a:bodyPr/>
        <a:lstStyle/>
        <a:p>
          <a:endParaRPr lang="en-US"/>
        </a:p>
      </dgm:t>
    </dgm:pt>
    <dgm:pt modelId="{9D8DACB3-7DB9-4DB9-A869-EE2AD42B6945}">
      <dgm:prSet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Benchmark with peer Fortune 500 Organizations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2AB589BC-EBB7-4E45-8FB1-218411AF9AED}" type="parTrans" cxnId="{8B1A56FF-BDC3-41BA-9942-D0CC32C3C753}">
      <dgm:prSet/>
      <dgm:spPr/>
      <dgm:t>
        <a:bodyPr/>
        <a:lstStyle/>
        <a:p>
          <a:endParaRPr lang="en-US"/>
        </a:p>
      </dgm:t>
    </dgm:pt>
    <dgm:pt modelId="{32B1EB7B-DA5F-419A-81FF-B0661C24D6DC}" type="sibTrans" cxnId="{8B1A56FF-BDC3-41BA-9942-D0CC32C3C753}">
      <dgm:prSet/>
      <dgm:spPr/>
      <dgm:t>
        <a:bodyPr/>
        <a:lstStyle/>
        <a:p>
          <a:endParaRPr lang="en-US"/>
        </a:p>
      </dgm:t>
    </dgm:pt>
    <dgm:pt modelId="{34E48EA6-FE35-4289-B63D-8DA172B8AEE2}">
      <dgm:prSet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Become a part of a close community who values best practices and knowledge sharing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A0ADEC35-4094-4A0C-B10B-BB85C6E4D872}" type="parTrans" cxnId="{147719B6-A79E-4E05-BE20-6EA7E9B68C00}">
      <dgm:prSet/>
      <dgm:spPr/>
      <dgm:t>
        <a:bodyPr/>
        <a:lstStyle/>
        <a:p>
          <a:endParaRPr lang="en-US"/>
        </a:p>
      </dgm:t>
    </dgm:pt>
    <dgm:pt modelId="{5948447D-3841-4A3C-B3B2-BAEA291D5D42}" type="sibTrans" cxnId="{147719B6-A79E-4E05-BE20-6EA7E9B68C00}">
      <dgm:prSet/>
      <dgm:spPr/>
      <dgm:t>
        <a:bodyPr/>
        <a:lstStyle/>
        <a:p>
          <a:endParaRPr lang="en-US"/>
        </a:p>
      </dgm:t>
    </dgm:pt>
    <dgm:pt modelId="{4BDC486F-D6A9-4B07-AF06-514088F5FE76}">
      <dgm:prSet/>
      <dgm:spPr/>
      <dgm:t>
        <a:bodyPr/>
        <a:lstStyle/>
        <a:p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ABF2EA39-8BDF-4DA0-A2AB-B7FD1CECF6C4}" type="parTrans" cxnId="{6AE5A735-317C-4592-B097-A2404C064A81}">
      <dgm:prSet/>
      <dgm:spPr/>
      <dgm:t>
        <a:bodyPr/>
        <a:lstStyle/>
        <a:p>
          <a:endParaRPr lang="en-US"/>
        </a:p>
      </dgm:t>
    </dgm:pt>
    <dgm:pt modelId="{03E2AF08-B31B-4D5D-B257-365AD4EF2228}" type="sibTrans" cxnId="{6AE5A735-317C-4592-B097-A2404C064A81}">
      <dgm:prSet/>
      <dgm:spPr/>
      <dgm:t>
        <a:bodyPr/>
        <a:lstStyle/>
        <a:p>
          <a:endParaRPr lang="en-US"/>
        </a:p>
      </dgm:t>
    </dgm:pt>
    <dgm:pt modelId="{28FF0A9A-57AF-4AE2-985D-5C43BCCAA59F}">
      <dgm:prSet/>
      <dgm:spPr/>
      <dgm:t>
        <a:bodyPr/>
        <a:lstStyle/>
        <a:p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119F409F-DC48-4ACF-9D0E-1CDDBFC26E8E}" type="parTrans" cxnId="{D9C91983-003C-4114-A78B-8F2694EA4D2B}">
      <dgm:prSet/>
      <dgm:spPr/>
      <dgm:t>
        <a:bodyPr/>
        <a:lstStyle/>
        <a:p>
          <a:endParaRPr lang="en-US"/>
        </a:p>
      </dgm:t>
    </dgm:pt>
    <dgm:pt modelId="{85DA0D13-8391-4EDA-AAD7-572EA8CE1A65}" type="sibTrans" cxnId="{D9C91983-003C-4114-A78B-8F2694EA4D2B}">
      <dgm:prSet/>
      <dgm:spPr/>
      <dgm:t>
        <a:bodyPr/>
        <a:lstStyle/>
        <a:p>
          <a:endParaRPr lang="en-US"/>
        </a:p>
      </dgm:t>
    </dgm:pt>
    <dgm:pt modelId="{282A47E4-2427-487F-B836-08A6A7F99E64}">
      <dgm:prSet/>
      <dgm:spPr/>
      <dgm:t>
        <a:bodyPr/>
        <a:lstStyle/>
        <a:p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82A7FA04-D061-4307-8509-2C2E59E6E10C}" type="parTrans" cxnId="{ED309DA7-A8C9-40CF-82D4-281A28174F2A}">
      <dgm:prSet/>
      <dgm:spPr/>
      <dgm:t>
        <a:bodyPr/>
        <a:lstStyle/>
        <a:p>
          <a:endParaRPr lang="en-US"/>
        </a:p>
      </dgm:t>
    </dgm:pt>
    <dgm:pt modelId="{7A680FAC-338A-46F3-AE60-B85C7263396A}" type="sibTrans" cxnId="{ED309DA7-A8C9-40CF-82D4-281A28174F2A}">
      <dgm:prSet/>
      <dgm:spPr/>
      <dgm:t>
        <a:bodyPr/>
        <a:lstStyle/>
        <a:p>
          <a:endParaRPr lang="en-US"/>
        </a:p>
      </dgm:t>
    </dgm:pt>
    <dgm:pt modelId="{732D93A2-C8DB-4330-ADCE-24210B3A36B5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Large and Small Group Transformation Meetings &amp; Consulting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B2036F1E-0CC7-403A-BE42-8DF238E21564}" type="parTrans" cxnId="{A389EEAF-EBC9-4C2E-8B1E-122D111493C6}">
      <dgm:prSet/>
      <dgm:spPr/>
      <dgm:t>
        <a:bodyPr/>
        <a:lstStyle/>
        <a:p>
          <a:endParaRPr lang="en-US"/>
        </a:p>
      </dgm:t>
    </dgm:pt>
    <dgm:pt modelId="{6747DFAB-FE37-4A3E-81FB-F3E13FCE0BD0}" type="sibTrans" cxnId="{A389EEAF-EBC9-4C2E-8B1E-122D111493C6}">
      <dgm:prSet/>
      <dgm:spPr/>
      <dgm:t>
        <a:bodyPr/>
        <a:lstStyle/>
        <a:p>
          <a:endParaRPr lang="en-US"/>
        </a:p>
      </dgm:t>
    </dgm:pt>
    <dgm:pt modelId="{63AAFD78-5A78-4786-B0C0-BB5B41E11DDC}">
      <dgm:prSet phldrT="[Text]"/>
      <dgm:spPr/>
      <dgm:t>
        <a:bodyPr/>
        <a:lstStyle/>
        <a:p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3ABD909B-6B6D-49FD-AEF8-EEF8C548034E}" type="parTrans" cxnId="{129CE18D-1A16-4F2C-9E54-2182DE841645}">
      <dgm:prSet/>
      <dgm:spPr/>
      <dgm:t>
        <a:bodyPr/>
        <a:lstStyle/>
        <a:p>
          <a:endParaRPr lang="en-US"/>
        </a:p>
      </dgm:t>
    </dgm:pt>
    <dgm:pt modelId="{413CE688-9391-4DB3-B28E-B471AEAFAAB9}" type="sibTrans" cxnId="{129CE18D-1A16-4F2C-9E54-2182DE841645}">
      <dgm:prSet/>
      <dgm:spPr/>
      <dgm:t>
        <a:bodyPr/>
        <a:lstStyle/>
        <a:p>
          <a:endParaRPr lang="en-US"/>
        </a:p>
      </dgm:t>
    </dgm:pt>
    <dgm:pt modelId="{3203F1EA-8D5D-4372-B8B9-AADB5BAD5431}" type="pres">
      <dgm:prSet presAssocID="{055554E0-0B8B-4B59-AEC3-20BDD5599FE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B3EB37-C13A-45DE-A8BF-F038CD02BD7A}" type="pres">
      <dgm:prSet presAssocID="{012BA6DA-9ED4-492D-AAED-D028C8D3340F}" presName="composite" presStyleCnt="0"/>
      <dgm:spPr/>
    </dgm:pt>
    <dgm:pt modelId="{ACBD732F-0673-48CD-B780-E3F76BA252AC}" type="pres">
      <dgm:prSet presAssocID="{012BA6DA-9ED4-492D-AAED-D028C8D3340F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CB47A4-D5D8-4ECB-8946-A322AE279A12}" type="pres">
      <dgm:prSet presAssocID="{012BA6DA-9ED4-492D-AAED-D028C8D3340F}" presName="parSh" presStyleLbl="node1" presStyleIdx="0" presStyleCnt="4" custScaleX="125323"/>
      <dgm:spPr/>
      <dgm:t>
        <a:bodyPr/>
        <a:lstStyle/>
        <a:p>
          <a:endParaRPr lang="en-US"/>
        </a:p>
      </dgm:t>
    </dgm:pt>
    <dgm:pt modelId="{2E13E2AF-4141-46B6-A897-64003FCFD1CA}" type="pres">
      <dgm:prSet presAssocID="{012BA6DA-9ED4-492D-AAED-D028C8D3340F}" presName="desTx" presStyleLbl="fgAcc1" presStyleIdx="0" presStyleCnt="4" custLinFactNeighborX="-27534" custLinFactNeighborY="17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C1304E-484D-420D-9A0B-D22859099AB0}" type="pres">
      <dgm:prSet presAssocID="{996849DF-C7D9-4B14-A5EE-DBD9643317C1}" presName="sibTrans" presStyleLbl="sibTrans2D1" presStyleIdx="0" presStyleCnt="3"/>
      <dgm:spPr>
        <a:prstGeom prst="mathPlus">
          <a:avLst/>
        </a:prstGeom>
      </dgm:spPr>
      <dgm:t>
        <a:bodyPr/>
        <a:lstStyle/>
        <a:p>
          <a:endParaRPr lang="en-US"/>
        </a:p>
      </dgm:t>
    </dgm:pt>
    <dgm:pt modelId="{ACC981A2-42D2-43EF-95D8-6EF676F5A564}" type="pres">
      <dgm:prSet presAssocID="{996849DF-C7D9-4B14-A5EE-DBD9643317C1}" presName="connTx" presStyleLbl="sibTrans2D1" presStyleIdx="0" presStyleCnt="3"/>
      <dgm:spPr/>
      <dgm:t>
        <a:bodyPr/>
        <a:lstStyle/>
        <a:p>
          <a:endParaRPr lang="en-US"/>
        </a:p>
      </dgm:t>
    </dgm:pt>
    <dgm:pt modelId="{20C1056F-3CE4-425F-92C7-ACB210D914C0}" type="pres">
      <dgm:prSet presAssocID="{E7B17463-6A9A-48E8-882E-F67EEF03C42C}" presName="composite" presStyleCnt="0"/>
      <dgm:spPr/>
    </dgm:pt>
    <dgm:pt modelId="{2B5DE6CC-E4ED-47C9-AC05-6066FD69860F}" type="pres">
      <dgm:prSet presAssocID="{E7B17463-6A9A-48E8-882E-F67EEF03C42C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A4EB-B753-4AD5-9CA1-A54BC1E311E9}" type="pres">
      <dgm:prSet presAssocID="{E7B17463-6A9A-48E8-882E-F67EEF03C42C}" presName="parSh" presStyleLbl="node1" presStyleIdx="1" presStyleCnt="4" custScaleX="125323"/>
      <dgm:spPr/>
      <dgm:t>
        <a:bodyPr/>
        <a:lstStyle/>
        <a:p>
          <a:endParaRPr lang="en-US"/>
        </a:p>
      </dgm:t>
    </dgm:pt>
    <dgm:pt modelId="{3E396DA5-5551-4224-872B-275E8033FB0E}" type="pres">
      <dgm:prSet presAssocID="{E7B17463-6A9A-48E8-882E-F67EEF03C42C}" presName="desTx" presStyleLbl="fgAcc1" presStyleIdx="1" presStyleCnt="4" custLinFactNeighborX="-33149" custLinFactNeighborY="17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BA662-47E6-4DEE-8753-79387CC07C66}" type="pres">
      <dgm:prSet presAssocID="{C3BCDFF8-B51A-4822-9A16-F4422382E88E}" presName="sibTrans" presStyleLbl="sibTrans2D1" presStyleIdx="1" presStyleCnt="3"/>
      <dgm:spPr>
        <a:prstGeom prst="mathPlus">
          <a:avLst/>
        </a:prstGeom>
      </dgm:spPr>
      <dgm:t>
        <a:bodyPr/>
        <a:lstStyle/>
        <a:p>
          <a:endParaRPr lang="en-US"/>
        </a:p>
      </dgm:t>
    </dgm:pt>
    <dgm:pt modelId="{6B11848E-CDFC-4864-83EA-748F26F66224}" type="pres">
      <dgm:prSet presAssocID="{C3BCDFF8-B51A-4822-9A16-F4422382E88E}" presName="connTx" presStyleLbl="sibTrans2D1" presStyleIdx="1" presStyleCnt="3"/>
      <dgm:spPr/>
      <dgm:t>
        <a:bodyPr/>
        <a:lstStyle/>
        <a:p>
          <a:endParaRPr lang="en-US"/>
        </a:p>
      </dgm:t>
    </dgm:pt>
    <dgm:pt modelId="{8CC5C5F3-8BE7-4253-A680-8057A44D1C5E}" type="pres">
      <dgm:prSet presAssocID="{795E7CBF-E38D-4EA8-869F-98436469E783}" presName="composite" presStyleCnt="0"/>
      <dgm:spPr/>
    </dgm:pt>
    <dgm:pt modelId="{11C408AE-D2F2-4432-B49E-FDD0A9E3A1AA}" type="pres">
      <dgm:prSet presAssocID="{795E7CBF-E38D-4EA8-869F-98436469E783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5F2CA6-6A0C-4CF3-9659-6F7BBB9532EB}" type="pres">
      <dgm:prSet presAssocID="{795E7CBF-E38D-4EA8-869F-98436469E783}" presName="parSh" presStyleLbl="node1" presStyleIdx="2" presStyleCnt="4" custScaleX="125323"/>
      <dgm:spPr/>
      <dgm:t>
        <a:bodyPr/>
        <a:lstStyle/>
        <a:p>
          <a:endParaRPr lang="en-US"/>
        </a:p>
      </dgm:t>
    </dgm:pt>
    <dgm:pt modelId="{6527024F-B6EF-4D2F-A7D4-AF85473F6160}" type="pres">
      <dgm:prSet presAssocID="{795E7CBF-E38D-4EA8-869F-98436469E783}" presName="desTx" presStyleLbl="fgAcc1" presStyleIdx="2" presStyleCnt="4" custScaleX="102425" custScaleY="100141" custLinFactNeighborX="-24851" custLinFactNeighborY="18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941B1-FA76-4BE6-AB19-660E42BFC078}" type="pres">
      <dgm:prSet presAssocID="{B8655F7C-7B12-470D-8D1A-BCACCD5F46AA}" presName="sibTrans" presStyleLbl="sibTrans2D1" presStyleIdx="2" presStyleCnt="3"/>
      <dgm:spPr>
        <a:prstGeom prst="mathEqual">
          <a:avLst/>
        </a:prstGeom>
      </dgm:spPr>
      <dgm:t>
        <a:bodyPr/>
        <a:lstStyle/>
        <a:p>
          <a:endParaRPr lang="en-US"/>
        </a:p>
      </dgm:t>
    </dgm:pt>
    <dgm:pt modelId="{6B301D62-FF53-46DA-B5D7-0C06044E14A0}" type="pres">
      <dgm:prSet presAssocID="{B8655F7C-7B12-470D-8D1A-BCACCD5F46AA}" presName="connTx" presStyleLbl="sibTrans2D1" presStyleIdx="2" presStyleCnt="3"/>
      <dgm:spPr/>
      <dgm:t>
        <a:bodyPr/>
        <a:lstStyle/>
        <a:p>
          <a:endParaRPr lang="en-US"/>
        </a:p>
      </dgm:t>
    </dgm:pt>
    <dgm:pt modelId="{2994616D-5682-4966-9DDB-874F524D16D6}" type="pres">
      <dgm:prSet presAssocID="{55E39EDE-FE07-4C27-88A7-6ACC08D7CD6D}" presName="composite" presStyleCnt="0"/>
      <dgm:spPr/>
    </dgm:pt>
    <dgm:pt modelId="{5C4D43E2-F368-40DB-AD19-DDB97CB8EC1E}" type="pres">
      <dgm:prSet presAssocID="{55E39EDE-FE07-4C27-88A7-6ACC08D7CD6D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3633D-5384-4BAD-B8A7-A426E2E48F98}" type="pres">
      <dgm:prSet presAssocID="{55E39EDE-FE07-4C27-88A7-6ACC08D7CD6D}" presName="parSh" presStyleLbl="node1" presStyleIdx="3" presStyleCnt="4" custScaleX="141104"/>
      <dgm:spPr/>
      <dgm:t>
        <a:bodyPr/>
        <a:lstStyle/>
        <a:p>
          <a:endParaRPr lang="en-US"/>
        </a:p>
      </dgm:t>
    </dgm:pt>
    <dgm:pt modelId="{BA44597E-EA5F-479C-BAF2-EA3D2999EDE0}" type="pres">
      <dgm:prSet presAssocID="{55E39EDE-FE07-4C27-88A7-6ACC08D7CD6D}" presName="desTx" presStyleLbl="fgAcc1" presStyleIdx="3" presStyleCnt="4" custLinFactNeighborX="-21543" custLinFactNeighborY="30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B78DEF-C300-4D28-871F-145CE29C23E7}" type="presOf" srcId="{996849DF-C7D9-4B14-A5EE-DBD9643317C1}" destId="{ACC981A2-42D2-43EF-95D8-6EF676F5A564}" srcOrd="1" destOrd="0" presId="urn:microsoft.com/office/officeart/2005/8/layout/process3"/>
    <dgm:cxn modelId="{427FD545-9778-4D68-A271-2D651EF59EAE}" type="presOf" srcId="{C3BCDFF8-B51A-4822-9A16-F4422382E88E}" destId="{6B11848E-CDFC-4864-83EA-748F26F66224}" srcOrd="1" destOrd="0" presId="urn:microsoft.com/office/officeart/2005/8/layout/process3"/>
    <dgm:cxn modelId="{760B16E3-A5D6-48ED-B52D-541535290B7C}" srcId="{795E7CBF-E38D-4EA8-869F-98436469E783}" destId="{686CCBAC-35F5-4AB2-9444-46A57C7D493B}" srcOrd="6" destOrd="0" parTransId="{B9A78418-4D3A-4676-A621-24DEE044A4E2}" sibTransId="{5A39D794-43E2-4BF6-89E3-1B798A4A953B}"/>
    <dgm:cxn modelId="{0E8E469C-6331-4071-90D7-3FE7C04B9F6A}" type="presOf" srcId="{9D8DACB3-7DB9-4DB9-A869-EE2AD42B6945}" destId="{BA44597E-EA5F-479C-BAF2-EA3D2999EDE0}" srcOrd="0" destOrd="4" presId="urn:microsoft.com/office/officeart/2005/8/layout/process3"/>
    <dgm:cxn modelId="{BCF2A569-50F7-4917-B081-8693E14F514B}" srcId="{795E7CBF-E38D-4EA8-869F-98436469E783}" destId="{1F9A5308-3330-4509-B644-0D2252EE9E1F}" srcOrd="3" destOrd="0" parTransId="{12265F9B-8114-4596-AA01-AE40B8A24096}" sibTransId="{1EF432F5-428B-419A-B4A9-6FED481A5CAE}"/>
    <dgm:cxn modelId="{8BAEC41C-17F4-453C-A24C-1AB12557EDD6}" type="presOf" srcId="{7311828C-667B-4957-BEE8-D6E5CD8E99C9}" destId="{2E13E2AF-4141-46B6-A897-64003FCFD1CA}" srcOrd="0" destOrd="5" presId="urn:microsoft.com/office/officeart/2005/8/layout/process3"/>
    <dgm:cxn modelId="{94A2ED33-F315-4038-918D-1FADA641E3C9}" type="presOf" srcId="{FA1B4724-1A1E-49AA-8BDA-E4D424A267EA}" destId="{2E13E2AF-4141-46B6-A897-64003FCFD1CA}" srcOrd="0" destOrd="7" presId="urn:microsoft.com/office/officeart/2005/8/layout/process3"/>
    <dgm:cxn modelId="{20721E25-50A8-46E5-BAEB-9E7D186A4A52}" type="presOf" srcId="{82E078F0-F432-4A13-A5EE-942B36367DFB}" destId="{6527024F-B6EF-4D2F-A7D4-AF85473F6160}" srcOrd="0" destOrd="4" presId="urn:microsoft.com/office/officeart/2005/8/layout/process3"/>
    <dgm:cxn modelId="{1EECDC2C-E8DA-4954-A47D-ABEFBDEE88C7}" srcId="{E7B17463-6A9A-48E8-882E-F67EEF03C42C}" destId="{38FF49B2-B98F-450D-9A9F-2FA3DF605C73}" srcOrd="7" destOrd="0" parTransId="{49A7B502-6D99-4DD2-82F2-CEE051D9F87A}" sibTransId="{5DA6DBC1-B133-45AD-903D-26AC653D59A8}"/>
    <dgm:cxn modelId="{996F77AA-CC27-4800-B812-145E96018358}" srcId="{055554E0-0B8B-4B59-AEC3-20BDD5599FE0}" destId="{55E39EDE-FE07-4C27-88A7-6ACC08D7CD6D}" srcOrd="3" destOrd="0" parTransId="{189A0F71-A872-44DC-B60C-FC97E25C4641}" sibTransId="{3B004BA7-37BD-4804-8CCE-328C35A75DDB}"/>
    <dgm:cxn modelId="{600D14E9-1789-428C-95F0-B8C911D247E5}" srcId="{55E39EDE-FE07-4C27-88A7-6ACC08D7CD6D}" destId="{B5ECBD06-7936-4082-9DB2-109CC3741B40}" srcOrd="2" destOrd="0" parTransId="{E660C876-5836-4F5E-9F11-617AEED15C2C}" sibTransId="{F0A1B7BF-E2A1-44A3-98DA-748BF07254E0}"/>
    <dgm:cxn modelId="{181E8EF4-A536-435E-BD89-5B64361240EF}" type="presOf" srcId="{B8655F7C-7B12-470D-8D1A-BCACCD5F46AA}" destId="{6B301D62-FF53-46DA-B5D7-0C06044E14A0}" srcOrd="1" destOrd="0" presId="urn:microsoft.com/office/officeart/2005/8/layout/process3"/>
    <dgm:cxn modelId="{07163A76-C623-4A97-8660-CB0EE5BC05CF}" srcId="{795E7CBF-E38D-4EA8-869F-98436469E783}" destId="{A2E567FF-5080-40CA-89B8-C4F4B304240D}" srcOrd="2" destOrd="0" parTransId="{CDA279D9-1075-462D-940D-0548FFBD4632}" sibTransId="{5AAB649B-A036-46F6-824C-ED6F1CE5593E}"/>
    <dgm:cxn modelId="{9B78940C-A3E9-47CC-96E7-EF5494CD64C2}" type="presOf" srcId="{B5ECBD06-7936-4082-9DB2-109CC3741B40}" destId="{BA44597E-EA5F-479C-BAF2-EA3D2999EDE0}" srcOrd="0" destOrd="2" presId="urn:microsoft.com/office/officeart/2005/8/layout/process3"/>
    <dgm:cxn modelId="{8B1A56FF-BDC3-41BA-9942-D0CC32C3C753}" srcId="{55E39EDE-FE07-4C27-88A7-6ACC08D7CD6D}" destId="{9D8DACB3-7DB9-4DB9-A869-EE2AD42B6945}" srcOrd="4" destOrd="0" parTransId="{2AB589BC-EBB7-4E45-8FB1-218411AF9AED}" sibTransId="{32B1EB7B-DA5F-419A-81FF-B0661C24D6DC}"/>
    <dgm:cxn modelId="{986BE058-8E9E-47FA-9A8D-B52D2747B9DD}" srcId="{012BA6DA-9ED4-492D-AAED-D028C8D3340F}" destId="{06D6E494-52BA-4F95-9A0B-C1B0BFA79F1A}" srcOrd="0" destOrd="0" parTransId="{9A3FC365-6B92-4561-A744-3AC9FB261550}" sibTransId="{F30D982E-4D31-468D-B63B-7D8135AD3367}"/>
    <dgm:cxn modelId="{2A57ED78-B09E-47AB-B714-87AE9D0751E2}" type="presOf" srcId="{E7B17463-6A9A-48E8-882E-F67EEF03C42C}" destId="{2B5DE6CC-E4ED-47C9-AC05-6066FD69860F}" srcOrd="0" destOrd="0" presId="urn:microsoft.com/office/officeart/2005/8/layout/process3"/>
    <dgm:cxn modelId="{A389EEAF-EBC9-4C2E-8B1E-122D111493C6}" srcId="{E7B17463-6A9A-48E8-882E-F67EEF03C42C}" destId="{732D93A2-C8DB-4330-ADCE-24210B3A36B5}" srcOrd="10" destOrd="0" parTransId="{B2036F1E-0CC7-403A-BE42-8DF238E21564}" sibTransId="{6747DFAB-FE37-4A3E-81FB-F3E13FCE0BD0}"/>
    <dgm:cxn modelId="{BDCC78B3-5442-44D0-B6A0-BB52EF68F3B8}" srcId="{E7B17463-6A9A-48E8-882E-F67EEF03C42C}" destId="{E3A54E2A-B0BC-4D84-9C5A-4BD986E8A4D8}" srcOrd="8" destOrd="0" parTransId="{3C69EEBE-CE3F-4940-82F3-D2DB25703B68}" sibTransId="{3EB4BF30-554D-4ED2-976D-80830364E2AB}"/>
    <dgm:cxn modelId="{ACA19946-1EE0-42B1-9D86-3337554629FB}" type="presOf" srcId="{06D6E494-52BA-4F95-9A0B-C1B0BFA79F1A}" destId="{2E13E2AF-4141-46B6-A897-64003FCFD1CA}" srcOrd="0" destOrd="0" presId="urn:microsoft.com/office/officeart/2005/8/layout/process3"/>
    <dgm:cxn modelId="{F51142CD-9FD7-42E1-84A2-88B29178D998}" type="presOf" srcId="{1F9A5308-3330-4509-B644-0D2252EE9E1F}" destId="{6527024F-B6EF-4D2F-A7D4-AF85473F6160}" srcOrd="0" destOrd="3" presId="urn:microsoft.com/office/officeart/2005/8/layout/process3"/>
    <dgm:cxn modelId="{2ABAB7A4-04E2-4AC0-B549-86CF9C730F5F}" srcId="{012BA6DA-9ED4-492D-AAED-D028C8D3340F}" destId="{68FA60D8-9B9E-489C-A681-7E198947E2D3}" srcOrd="2" destOrd="0" parTransId="{EE35C421-2D1C-4AEB-8118-4158E1788D1C}" sibTransId="{521C60F7-8DD3-4FEC-A6BC-0F753FD993A4}"/>
    <dgm:cxn modelId="{F2EF3305-7480-4B56-9AB7-DCBD0212DE46}" type="presOf" srcId="{996849DF-C7D9-4B14-A5EE-DBD9643317C1}" destId="{7FC1304E-484D-420D-9A0B-D22859099AB0}" srcOrd="0" destOrd="0" presId="urn:microsoft.com/office/officeart/2005/8/layout/process3"/>
    <dgm:cxn modelId="{7527C049-635E-4438-9271-EBA7D80EEB53}" type="presOf" srcId="{B51877BF-1257-4401-9A01-FF192BDDFF5E}" destId="{6527024F-B6EF-4D2F-A7D4-AF85473F6160}" srcOrd="0" destOrd="1" presId="urn:microsoft.com/office/officeart/2005/8/layout/process3"/>
    <dgm:cxn modelId="{BCF6132D-6387-4961-80C6-6679A456E531}" srcId="{E7B17463-6A9A-48E8-882E-F67EEF03C42C}" destId="{B7B7DE1B-C6DF-431F-97B2-C2A59B1F9654}" srcOrd="3" destOrd="0" parTransId="{E34FF577-DDE5-4CF5-A7A7-B95D4BF59F03}" sibTransId="{36B8FA60-3676-4294-B527-3DC74565E470}"/>
    <dgm:cxn modelId="{93BF7DCC-9DA3-4220-8E65-588BF8EED701}" type="presOf" srcId="{8FCC217E-EED6-4659-A9ED-2E314C856852}" destId="{2E13E2AF-4141-46B6-A897-64003FCFD1CA}" srcOrd="0" destOrd="1" presId="urn:microsoft.com/office/officeart/2005/8/layout/process3"/>
    <dgm:cxn modelId="{C07893DB-BF62-43E9-AB4A-A8E9D8EAA9E1}" type="presOf" srcId="{9CBFFFFA-2276-4DCE-8911-D28E5633E47E}" destId="{2E13E2AF-4141-46B6-A897-64003FCFD1CA}" srcOrd="0" destOrd="6" presId="urn:microsoft.com/office/officeart/2005/8/layout/process3"/>
    <dgm:cxn modelId="{4DDDAC67-F889-4659-A3E3-DC8C6EF0610E}" type="presOf" srcId="{5A973C83-737E-4178-91EC-C05AE0049032}" destId="{6527024F-B6EF-4D2F-A7D4-AF85473F6160}" srcOrd="0" destOrd="0" presId="urn:microsoft.com/office/officeart/2005/8/layout/process3"/>
    <dgm:cxn modelId="{33A9B65C-2DF2-474E-90E5-C570BA1B5057}" type="presOf" srcId="{3E380692-F46B-410D-B2DE-FBC5201F0681}" destId="{6527024F-B6EF-4D2F-A7D4-AF85473F6160}" srcOrd="0" destOrd="8" presId="urn:microsoft.com/office/officeart/2005/8/layout/process3"/>
    <dgm:cxn modelId="{DA3C8F8D-162F-49DA-9A1D-CEA415D2F7DE}" srcId="{012BA6DA-9ED4-492D-AAED-D028C8D3340F}" destId="{8FCC217E-EED6-4659-A9ED-2E314C856852}" srcOrd="1" destOrd="0" parTransId="{6C22E15C-B7E5-496F-900D-77FCF251AA23}" sibTransId="{AEE68F87-5AB9-425E-9FF8-3739883B89A5}"/>
    <dgm:cxn modelId="{52638B33-A930-4298-ABF7-E27321F57A2A}" type="presOf" srcId="{E7B17463-6A9A-48E8-882E-F67EEF03C42C}" destId="{68E1A4EB-B753-4AD5-9CA1-A54BC1E311E9}" srcOrd="1" destOrd="0" presId="urn:microsoft.com/office/officeart/2005/8/layout/process3"/>
    <dgm:cxn modelId="{EC803BD7-7350-45C6-AC26-92BC40520A96}" type="presOf" srcId="{686CCBAC-35F5-4AB2-9444-46A57C7D493B}" destId="{6527024F-B6EF-4D2F-A7D4-AF85473F6160}" srcOrd="0" destOrd="6" presId="urn:microsoft.com/office/officeart/2005/8/layout/process3"/>
    <dgm:cxn modelId="{9E58EA70-8851-4405-9D19-F7B25A2E8945}" srcId="{055554E0-0B8B-4B59-AEC3-20BDD5599FE0}" destId="{012BA6DA-9ED4-492D-AAED-D028C8D3340F}" srcOrd="0" destOrd="0" parTransId="{807E4B67-A0F7-4A81-AC4A-B0E36D47F9FE}" sibTransId="{996849DF-C7D9-4B14-A5EE-DBD9643317C1}"/>
    <dgm:cxn modelId="{0F17DE7D-FC99-4678-8B52-7216B3FBA6E2}" srcId="{795E7CBF-E38D-4EA8-869F-98436469E783}" destId="{7FB4DAFB-4BF2-49D0-8D74-8D9E71658519}" srcOrd="5" destOrd="0" parTransId="{B469EF92-7576-4EAD-9C33-22D77D84BF4F}" sibTransId="{C7A9BF2A-08FF-4571-88E7-8F31A72CA72B}"/>
    <dgm:cxn modelId="{3D968E79-3292-4E18-A6DE-32A199458D30}" type="presOf" srcId="{282A47E4-2427-487F-B836-08A6A7F99E64}" destId="{BA44597E-EA5F-479C-BAF2-EA3D2999EDE0}" srcOrd="0" destOrd="5" presId="urn:microsoft.com/office/officeart/2005/8/layout/process3"/>
    <dgm:cxn modelId="{50D3927B-0DB1-4962-86DF-BCADAE3A1748}" srcId="{012BA6DA-9ED4-492D-AAED-D028C8D3340F}" destId="{3D8F2ABA-E75A-4222-9DEE-FFE114182E15}" srcOrd="4" destOrd="0" parTransId="{B1DD0F12-E59B-44A1-B2B8-15C893D1CDCC}" sibTransId="{E6F3720A-8D82-4A05-A40F-11551FA48CCB}"/>
    <dgm:cxn modelId="{F2D08ECB-4D85-4144-ACEB-326003F5BC8E}" srcId="{E7B17463-6A9A-48E8-882E-F67EEF03C42C}" destId="{F08CBAE1-5BBF-41D6-BF89-271E6B39E108}" srcOrd="0" destOrd="0" parTransId="{6D06EAFB-C3F1-4B32-8EE5-6D5DCA353128}" sibTransId="{C667C064-06B3-4714-AB89-6880E18D7306}"/>
    <dgm:cxn modelId="{06CCFB7B-567C-4654-8AC2-AB85E4992C63}" type="presOf" srcId="{169AD14F-C518-4D2A-B70A-B5CCC31CAE9C}" destId="{3E396DA5-5551-4224-872B-275E8033FB0E}" srcOrd="0" destOrd="5" presId="urn:microsoft.com/office/officeart/2005/8/layout/process3"/>
    <dgm:cxn modelId="{F114F68B-CE8F-4C71-B7DA-6F185D9C07F7}" type="presOf" srcId="{732D93A2-C8DB-4330-ADCE-24210B3A36B5}" destId="{3E396DA5-5551-4224-872B-275E8033FB0E}" srcOrd="0" destOrd="10" presId="urn:microsoft.com/office/officeart/2005/8/layout/process3"/>
    <dgm:cxn modelId="{430A6036-AF05-4F07-9E15-0E043C05D280}" type="presOf" srcId="{FD74E382-3022-4D78-A03E-AC0ED02F7073}" destId="{3E396DA5-5551-4224-872B-275E8033FB0E}" srcOrd="0" destOrd="4" presId="urn:microsoft.com/office/officeart/2005/8/layout/process3"/>
    <dgm:cxn modelId="{084AE930-6195-48A5-9994-F3BECF5D53DB}" type="presOf" srcId="{B8655F7C-7B12-470D-8D1A-BCACCD5F46AA}" destId="{D7D941B1-FA76-4BE6-AB19-660E42BFC078}" srcOrd="0" destOrd="0" presId="urn:microsoft.com/office/officeart/2005/8/layout/process3"/>
    <dgm:cxn modelId="{129CE18D-1A16-4F2C-9E54-2182DE841645}" srcId="{E7B17463-6A9A-48E8-882E-F67EEF03C42C}" destId="{63AAFD78-5A78-4786-B0C0-BB5B41E11DDC}" srcOrd="9" destOrd="0" parTransId="{3ABD909B-6B6D-49FD-AEF8-EEF8C548034E}" sibTransId="{413CE688-9391-4DB3-B28E-B471AEAFAAB9}"/>
    <dgm:cxn modelId="{51A4229B-BBA8-4E2E-8813-C86EF8159C28}" type="presOf" srcId="{A2E567FF-5080-40CA-89B8-C4F4B304240D}" destId="{6527024F-B6EF-4D2F-A7D4-AF85473F6160}" srcOrd="0" destOrd="2" presId="urn:microsoft.com/office/officeart/2005/8/layout/process3"/>
    <dgm:cxn modelId="{F8E7E65C-BD62-4611-ADB8-F03EFF4E46D5}" type="presOf" srcId="{01EF44B3-FE03-44EC-B969-CCE0381BC5BB}" destId="{3E396DA5-5551-4224-872B-275E8033FB0E}" srcOrd="0" destOrd="6" presId="urn:microsoft.com/office/officeart/2005/8/layout/process3"/>
    <dgm:cxn modelId="{B8B15060-36A7-4B20-A2E2-6C1613B52B0C}" srcId="{E7B17463-6A9A-48E8-882E-F67EEF03C42C}" destId="{FD74E382-3022-4D78-A03E-AC0ED02F7073}" srcOrd="4" destOrd="0" parTransId="{0BBF2F64-3F05-4A43-AD9B-A9084D244C91}" sibTransId="{4A6BFD93-B320-414D-91FB-D0593DF30734}"/>
    <dgm:cxn modelId="{11F1A917-30D9-4DF9-9892-7119BA99CDDB}" type="presOf" srcId="{0228E1B0-D0E8-41DD-82EA-054C8122CCEB}" destId="{3E396DA5-5551-4224-872B-275E8033FB0E}" srcOrd="0" destOrd="1" presId="urn:microsoft.com/office/officeart/2005/8/layout/process3"/>
    <dgm:cxn modelId="{DE08B157-0CCB-4531-B5A1-051450DB60C6}" srcId="{795E7CBF-E38D-4EA8-869F-98436469E783}" destId="{B51877BF-1257-4401-9A01-FF192BDDFF5E}" srcOrd="1" destOrd="0" parTransId="{70AFD96F-7E8C-49BE-8C0C-744ACF8260FE}" sibTransId="{CC677BDE-175E-46D9-8D24-095BFDB3D625}"/>
    <dgm:cxn modelId="{9CE4ABF6-C2D0-4C20-A555-C3954D6EBDA2}" srcId="{E7B17463-6A9A-48E8-882E-F67EEF03C42C}" destId="{0228E1B0-D0E8-41DD-82EA-054C8122CCEB}" srcOrd="1" destOrd="0" parTransId="{7D12EC90-3A9B-456F-9D5D-97CEEE44572F}" sibTransId="{1A5BDF49-7C03-4FB0-998F-0C103220E9F2}"/>
    <dgm:cxn modelId="{943753BB-384E-41C7-BC9C-FD9EE5C9B625}" srcId="{795E7CBF-E38D-4EA8-869F-98436469E783}" destId="{5BFA326C-3052-4455-96A5-B18CA87A9E04}" srcOrd="7" destOrd="0" parTransId="{91D4F48C-B015-4954-A423-0E978CBBC77B}" sibTransId="{09610CBA-C0C9-491C-9849-6711D3714CE7}"/>
    <dgm:cxn modelId="{1BD15CB8-A97E-40D9-9A2D-561804DE2019}" srcId="{795E7CBF-E38D-4EA8-869F-98436469E783}" destId="{82E078F0-F432-4A13-A5EE-942B36367DFB}" srcOrd="4" destOrd="0" parTransId="{11813AA9-6BD9-4C9B-9B0E-6363A50955FB}" sibTransId="{9CCAA370-F3EC-44F2-9FB9-E20E73E2DAB4}"/>
    <dgm:cxn modelId="{ED309DA7-A8C9-40CF-82D4-281A28174F2A}" srcId="{55E39EDE-FE07-4C27-88A7-6ACC08D7CD6D}" destId="{282A47E4-2427-487F-B836-08A6A7F99E64}" srcOrd="5" destOrd="0" parTransId="{82A7FA04-D061-4307-8509-2C2E59E6E10C}" sibTransId="{7A680FAC-338A-46F3-AE60-B85C7263396A}"/>
    <dgm:cxn modelId="{5491C1ED-416A-4450-B51F-EFEB9EF3D4CF}" type="presOf" srcId="{E73C7208-6E8E-497F-8447-5DD441AEDA21}" destId="{2E13E2AF-4141-46B6-A897-64003FCFD1CA}" srcOrd="0" destOrd="3" presId="urn:microsoft.com/office/officeart/2005/8/layout/process3"/>
    <dgm:cxn modelId="{F0D61822-03DE-4B72-A692-B1E01920A815}" type="presOf" srcId="{795E7CBF-E38D-4EA8-869F-98436469E783}" destId="{9D5F2CA6-6A0C-4CF3-9659-6F7BBB9532EB}" srcOrd="1" destOrd="0" presId="urn:microsoft.com/office/officeart/2005/8/layout/process3"/>
    <dgm:cxn modelId="{563D7995-43FB-409F-8ACD-90708E383BA9}" type="presOf" srcId="{3D8F2ABA-E75A-4222-9DEE-FFE114182E15}" destId="{2E13E2AF-4141-46B6-A897-64003FCFD1CA}" srcOrd="0" destOrd="4" presId="urn:microsoft.com/office/officeart/2005/8/layout/process3"/>
    <dgm:cxn modelId="{816B2CA9-4812-4144-BD64-C79880F9568D}" type="presOf" srcId="{3AFFB188-99B4-47D3-812D-D45F5000581B}" destId="{3E396DA5-5551-4224-872B-275E8033FB0E}" srcOrd="0" destOrd="2" presId="urn:microsoft.com/office/officeart/2005/8/layout/process3"/>
    <dgm:cxn modelId="{7EAC7859-77E0-4AD6-BAF2-258EC8AD5FF9}" type="presOf" srcId="{C3BCDFF8-B51A-4822-9A16-F4422382E88E}" destId="{EA5BA662-47E6-4DEE-8753-79387CC07C66}" srcOrd="0" destOrd="0" presId="urn:microsoft.com/office/officeart/2005/8/layout/process3"/>
    <dgm:cxn modelId="{D9351FE5-8A06-4E24-97D9-AE88F0BA8B5F}" srcId="{55E39EDE-FE07-4C27-88A7-6ACC08D7CD6D}" destId="{0F041C13-FE7B-41D1-9E3E-16129DD82D4F}" srcOrd="0" destOrd="0" parTransId="{4AFB7C47-D07A-4334-AB38-33EEB60D755F}" sibTransId="{42ABEDDB-86E9-4E9B-B665-6BF7E20678FC}"/>
    <dgm:cxn modelId="{F09E7240-C5A1-4A44-8A4D-847538EADB5E}" srcId="{055554E0-0B8B-4B59-AEC3-20BDD5599FE0}" destId="{E7B17463-6A9A-48E8-882E-F67EEF03C42C}" srcOrd="1" destOrd="0" parTransId="{03669EC9-52FC-486E-B717-BFB2CB080995}" sibTransId="{C3BCDFF8-B51A-4822-9A16-F4422382E88E}"/>
    <dgm:cxn modelId="{02D0BB04-855D-43EF-A74B-535888D4687A}" type="presOf" srcId="{7FB4DAFB-4BF2-49D0-8D74-8D9E71658519}" destId="{6527024F-B6EF-4D2F-A7D4-AF85473F6160}" srcOrd="0" destOrd="5" presId="urn:microsoft.com/office/officeart/2005/8/layout/process3"/>
    <dgm:cxn modelId="{531EB45C-A162-4FE5-83ED-14ECDD0C166C}" type="presOf" srcId="{012BA6DA-9ED4-492D-AAED-D028C8D3340F}" destId="{2ACB47A4-D5D8-4ECB-8946-A322AE279A12}" srcOrd="1" destOrd="0" presId="urn:microsoft.com/office/officeart/2005/8/layout/process3"/>
    <dgm:cxn modelId="{FED1BEE1-ACDC-4A85-86AC-9868464C9E4D}" type="presOf" srcId="{E3A54E2A-B0BC-4D84-9C5A-4BD986E8A4D8}" destId="{3E396DA5-5551-4224-872B-275E8033FB0E}" srcOrd="0" destOrd="8" presId="urn:microsoft.com/office/officeart/2005/8/layout/process3"/>
    <dgm:cxn modelId="{4A13888A-C16A-4129-8014-3C9AA8202D04}" srcId="{012BA6DA-9ED4-492D-AAED-D028C8D3340F}" destId="{FA1B4724-1A1E-49AA-8BDA-E4D424A267EA}" srcOrd="7" destOrd="0" parTransId="{6DC69625-E278-43F1-96E8-ABB8AC9D0558}" sibTransId="{9558BB5A-9C92-4E9C-9B6F-990B24DDA63E}"/>
    <dgm:cxn modelId="{280D6ECD-3D6D-4DB2-86A8-0DFBEBB9E21F}" srcId="{012BA6DA-9ED4-492D-AAED-D028C8D3340F}" destId="{7311828C-667B-4957-BEE8-D6E5CD8E99C9}" srcOrd="5" destOrd="0" parTransId="{091DD207-7115-44B1-8216-A20FFBD99B5D}" sibTransId="{267F6A01-D560-47AD-941E-F3B4AC424ED2}"/>
    <dgm:cxn modelId="{7340840D-5FD9-4BC7-96EC-EAE80ED0498C}" srcId="{795E7CBF-E38D-4EA8-869F-98436469E783}" destId="{5A973C83-737E-4178-91EC-C05AE0049032}" srcOrd="0" destOrd="0" parTransId="{DC2C35AB-29F7-437E-8496-6C4BC4B3AEAF}" sibTransId="{2BA80058-7B22-4539-8313-5D5A1DD7CFFA}"/>
    <dgm:cxn modelId="{D9C91983-003C-4114-A78B-8F2694EA4D2B}" srcId="{55E39EDE-FE07-4C27-88A7-6ACC08D7CD6D}" destId="{28FF0A9A-57AF-4AE2-985D-5C43BCCAA59F}" srcOrd="3" destOrd="0" parTransId="{119F409F-DC48-4ACF-9D0E-1CDDBFC26E8E}" sibTransId="{85DA0D13-8391-4EDA-AAD7-572EA8CE1A65}"/>
    <dgm:cxn modelId="{C7145720-9BAA-4C3B-A5D1-064016792C82}" type="presOf" srcId="{34E48EA6-FE35-4289-B63D-8DA172B8AEE2}" destId="{BA44597E-EA5F-479C-BAF2-EA3D2999EDE0}" srcOrd="0" destOrd="6" presId="urn:microsoft.com/office/officeart/2005/8/layout/process3"/>
    <dgm:cxn modelId="{84E363C5-8139-44B2-9897-80E99A449E62}" srcId="{012BA6DA-9ED4-492D-AAED-D028C8D3340F}" destId="{E73C7208-6E8E-497F-8447-5DD441AEDA21}" srcOrd="3" destOrd="0" parTransId="{D4F36318-776D-4D94-9641-5C914353EBC4}" sibTransId="{F1AD4117-B263-4BE1-8383-4AAFED133BDA}"/>
    <dgm:cxn modelId="{78B2D8C4-3B34-4D1D-8559-FC87988A6624}" type="presOf" srcId="{0F041C13-FE7B-41D1-9E3E-16129DD82D4F}" destId="{BA44597E-EA5F-479C-BAF2-EA3D2999EDE0}" srcOrd="0" destOrd="0" presId="urn:microsoft.com/office/officeart/2005/8/layout/process3"/>
    <dgm:cxn modelId="{8108C6EA-8CAA-457B-93EE-0C440B66B4BB}" type="presOf" srcId="{795E7CBF-E38D-4EA8-869F-98436469E783}" destId="{11C408AE-D2F2-4432-B49E-FDD0A9E3A1AA}" srcOrd="0" destOrd="0" presId="urn:microsoft.com/office/officeart/2005/8/layout/process3"/>
    <dgm:cxn modelId="{BD60EE14-C92D-4AC7-8892-C860F5CF8FED}" srcId="{795E7CBF-E38D-4EA8-869F-98436469E783}" destId="{3E380692-F46B-410D-B2DE-FBC5201F0681}" srcOrd="8" destOrd="0" parTransId="{68F61E44-7B64-4222-B451-BFB1EB303F00}" sibTransId="{B918EDB4-B21A-4D8A-8D5D-0B45955D03D8}"/>
    <dgm:cxn modelId="{B2055341-D408-4B89-B31C-FAC79B607F7F}" type="presOf" srcId="{38FF49B2-B98F-450D-9A9F-2FA3DF605C73}" destId="{3E396DA5-5551-4224-872B-275E8033FB0E}" srcOrd="0" destOrd="7" presId="urn:microsoft.com/office/officeart/2005/8/layout/process3"/>
    <dgm:cxn modelId="{6C1A0B5E-DD55-4E17-9E9B-6AAF2337F09B}" srcId="{E7B17463-6A9A-48E8-882E-F67EEF03C42C}" destId="{01EF44B3-FE03-44EC-B969-CCE0381BC5BB}" srcOrd="6" destOrd="0" parTransId="{A6D5CEAC-77DE-4700-849A-FEBF401EB2A6}" sibTransId="{06219C6D-1CFE-4FFD-B28D-7EE3F415BBA4}"/>
    <dgm:cxn modelId="{BCFF82F4-5644-44B4-8868-849BA76F9E57}" type="presOf" srcId="{B7B7DE1B-C6DF-431F-97B2-C2A59B1F9654}" destId="{3E396DA5-5551-4224-872B-275E8033FB0E}" srcOrd="0" destOrd="3" presId="urn:microsoft.com/office/officeart/2005/8/layout/process3"/>
    <dgm:cxn modelId="{2567BDF2-82E3-4825-92DE-BD139721773D}" type="presOf" srcId="{F08CBAE1-5BBF-41D6-BF89-271E6B39E108}" destId="{3E396DA5-5551-4224-872B-275E8033FB0E}" srcOrd="0" destOrd="0" presId="urn:microsoft.com/office/officeart/2005/8/layout/process3"/>
    <dgm:cxn modelId="{4B64505B-764D-46F8-A92D-B4857897F953}" type="presOf" srcId="{5BFA326C-3052-4455-96A5-B18CA87A9E04}" destId="{6527024F-B6EF-4D2F-A7D4-AF85473F6160}" srcOrd="0" destOrd="7" presId="urn:microsoft.com/office/officeart/2005/8/layout/process3"/>
    <dgm:cxn modelId="{1954B5AA-DD49-4B43-A081-C16A2E82FB2E}" type="presOf" srcId="{68FA60D8-9B9E-489C-A681-7E198947E2D3}" destId="{2E13E2AF-4141-46B6-A897-64003FCFD1CA}" srcOrd="0" destOrd="2" presId="urn:microsoft.com/office/officeart/2005/8/layout/process3"/>
    <dgm:cxn modelId="{E09CEE77-EA7F-4A8A-8F67-47DBE52EA1EF}" type="presOf" srcId="{55E39EDE-FE07-4C27-88A7-6ACC08D7CD6D}" destId="{54C3633D-5384-4BAD-B8A7-A426E2E48F98}" srcOrd="1" destOrd="0" presId="urn:microsoft.com/office/officeart/2005/8/layout/process3"/>
    <dgm:cxn modelId="{9F63CC59-8F77-4173-99AD-AB529BC6360A}" type="presOf" srcId="{012BA6DA-9ED4-492D-AAED-D028C8D3340F}" destId="{ACBD732F-0673-48CD-B780-E3F76BA252AC}" srcOrd="0" destOrd="0" presId="urn:microsoft.com/office/officeart/2005/8/layout/process3"/>
    <dgm:cxn modelId="{EAAC36F7-B6FA-4D55-ABD5-3E6B8637BD82}" srcId="{012BA6DA-9ED4-492D-AAED-D028C8D3340F}" destId="{9CBFFFFA-2276-4DCE-8911-D28E5633E47E}" srcOrd="6" destOrd="0" parTransId="{B80FE14B-D0F5-4F60-B1F3-54A3E038BCCD}" sibTransId="{D9CAAC0F-B0A9-43B5-B3CE-EB0F5E88957C}"/>
    <dgm:cxn modelId="{11544B96-7105-430A-BF22-540DF6C1492B}" srcId="{E7B17463-6A9A-48E8-882E-F67EEF03C42C}" destId="{3AFFB188-99B4-47D3-812D-D45F5000581B}" srcOrd="2" destOrd="0" parTransId="{8B8A6709-C47D-466A-9061-3832C37890A8}" sibTransId="{31432554-9C54-4325-A79E-9739C9B7DC08}"/>
    <dgm:cxn modelId="{FB03A639-92CD-4955-ACEB-77EB106199D2}" type="presOf" srcId="{4BDC486F-D6A9-4B07-AF06-514088F5FE76}" destId="{BA44597E-EA5F-479C-BAF2-EA3D2999EDE0}" srcOrd="0" destOrd="1" presId="urn:microsoft.com/office/officeart/2005/8/layout/process3"/>
    <dgm:cxn modelId="{180BF6CA-9024-44D7-B0F8-5EDC481EBDC8}" type="presOf" srcId="{055554E0-0B8B-4B59-AEC3-20BDD5599FE0}" destId="{3203F1EA-8D5D-4372-B8B9-AADB5BAD5431}" srcOrd="0" destOrd="0" presId="urn:microsoft.com/office/officeart/2005/8/layout/process3"/>
    <dgm:cxn modelId="{51F41FE1-68C8-4B00-9337-B83405FD5972}" type="presOf" srcId="{28FF0A9A-57AF-4AE2-985D-5C43BCCAA59F}" destId="{BA44597E-EA5F-479C-BAF2-EA3D2999EDE0}" srcOrd="0" destOrd="3" presId="urn:microsoft.com/office/officeart/2005/8/layout/process3"/>
    <dgm:cxn modelId="{6AE5A735-317C-4592-B097-A2404C064A81}" srcId="{55E39EDE-FE07-4C27-88A7-6ACC08D7CD6D}" destId="{4BDC486F-D6A9-4B07-AF06-514088F5FE76}" srcOrd="1" destOrd="0" parTransId="{ABF2EA39-8BDF-4DA0-A2AB-B7FD1CECF6C4}" sibTransId="{03E2AF08-B31B-4D5D-B257-365AD4EF2228}"/>
    <dgm:cxn modelId="{A7634BB9-C944-4577-802D-BF14102313EE}" type="presOf" srcId="{63AAFD78-5A78-4786-B0C0-BB5B41E11DDC}" destId="{3E396DA5-5551-4224-872B-275E8033FB0E}" srcOrd="0" destOrd="9" presId="urn:microsoft.com/office/officeart/2005/8/layout/process3"/>
    <dgm:cxn modelId="{92A6F1AB-08A0-492F-A7C1-A84A2319CBB0}" srcId="{E7B17463-6A9A-48E8-882E-F67EEF03C42C}" destId="{169AD14F-C518-4D2A-B70A-B5CCC31CAE9C}" srcOrd="5" destOrd="0" parTransId="{F085E805-5E68-4C43-B19A-86C10DE9B27F}" sibTransId="{52B5BC50-783B-4612-A5FC-C14F5DA3A46C}"/>
    <dgm:cxn modelId="{E81D1CDE-65AF-465C-9538-D25B4B8C7386}" srcId="{055554E0-0B8B-4B59-AEC3-20BDD5599FE0}" destId="{795E7CBF-E38D-4EA8-869F-98436469E783}" srcOrd="2" destOrd="0" parTransId="{A76CE857-4F24-428D-9E7C-D8A5AD7304B6}" sibTransId="{B8655F7C-7B12-470D-8D1A-BCACCD5F46AA}"/>
    <dgm:cxn modelId="{007E5811-9575-4966-943F-19319C2BFDD4}" type="presOf" srcId="{55E39EDE-FE07-4C27-88A7-6ACC08D7CD6D}" destId="{5C4D43E2-F368-40DB-AD19-DDB97CB8EC1E}" srcOrd="0" destOrd="0" presId="urn:microsoft.com/office/officeart/2005/8/layout/process3"/>
    <dgm:cxn modelId="{147719B6-A79E-4E05-BE20-6EA7E9B68C00}" srcId="{55E39EDE-FE07-4C27-88A7-6ACC08D7CD6D}" destId="{34E48EA6-FE35-4289-B63D-8DA172B8AEE2}" srcOrd="6" destOrd="0" parTransId="{A0ADEC35-4094-4A0C-B10B-BB85C6E4D872}" sibTransId="{5948447D-3841-4A3C-B3B2-BAEA291D5D42}"/>
    <dgm:cxn modelId="{5945E199-5003-453F-9FF3-283D9D357E60}" type="presParOf" srcId="{3203F1EA-8D5D-4372-B8B9-AADB5BAD5431}" destId="{8EB3EB37-C13A-45DE-A8BF-F038CD02BD7A}" srcOrd="0" destOrd="0" presId="urn:microsoft.com/office/officeart/2005/8/layout/process3"/>
    <dgm:cxn modelId="{0B16A93A-CB48-417D-8E83-566B5E1E6285}" type="presParOf" srcId="{8EB3EB37-C13A-45DE-A8BF-F038CD02BD7A}" destId="{ACBD732F-0673-48CD-B780-E3F76BA252AC}" srcOrd="0" destOrd="0" presId="urn:microsoft.com/office/officeart/2005/8/layout/process3"/>
    <dgm:cxn modelId="{8EB324A2-3961-4A37-AB5C-DB35C7CCABF7}" type="presParOf" srcId="{8EB3EB37-C13A-45DE-A8BF-F038CD02BD7A}" destId="{2ACB47A4-D5D8-4ECB-8946-A322AE279A12}" srcOrd="1" destOrd="0" presId="urn:microsoft.com/office/officeart/2005/8/layout/process3"/>
    <dgm:cxn modelId="{FEAC8A4F-D8A2-49EC-9543-369064F371EE}" type="presParOf" srcId="{8EB3EB37-C13A-45DE-A8BF-F038CD02BD7A}" destId="{2E13E2AF-4141-46B6-A897-64003FCFD1CA}" srcOrd="2" destOrd="0" presId="urn:microsoft.com/office/officeart/2005/8/layout/process3"/>
    <dgm:cxn modelId="{057C95B2-FF5A-4D27-95C4-55E6237E15CD}" type="presParOf" srcId="{3203F1EA-8D5D-4372-B8B9-AADB5BAD5431}" destId="{7FC1304E-484D-420D-9A0B-D22859099AB0}" srcOrd="1" destOrd="0" presId="urn:microsoft.com/office/officeart/2005/8/layout/process3"/>
    <dgm:cxn modelId="{BC899A63-FBA4-43B9-B1B3-4CB61B073648}" type="presParOf" srcId="{7FC1304E-484D-420D-9A0B-D22859099AB0}" destId="{ACC981A2-42D2-43EF-95D8-6EF676F5A564}" srcOrd="0" destOrd="0" presId="urn:microsoft.com/office/officeart/2005/8/layout/process3"/>
    <dgm:cxn modelId="{83C305DB-AEC9-4B9E-B3BF-FAB22BFB41ED}" type="presParOf" srcId="{3203F1EA-8D5D-4372-B8B9-AADB5BAD5431}" destId="{20C1056F-3CE4-425F-92C7-ACB210D914C0}" srcOrd="2" destOrd="0" presId="urn:microsoft.com/office/officeart/2005/8/layout/process3"/>
    <dgm:cxn modelId="{44C9A2BD-012E-4C15-A0B5-0274E6106F1E}" type="presParOf" srcId="{20C1056F-3CE4-425F-92C7-ACB210D914C0}" destId="{2B5DE6CC-E4ED-47C9-AC05-6066FD69860F}" srcOrd="0" destOrd="0" presId="urn:microsoft.com/office/officeart/2005/8/layout/process3"/>
    <dgm:cxn modelId="{221EA1ED-482B-4011-9217-603079476245}" type="presParOf" srcId="{20C1056F-3CE4-425F-92C7-ACB210D914C0}" destId="{68E1A4EB-B753-4AD5-9CA1-A54BC1E311E9}" srcOrd="1" destOrd="0" presId="urn:microsoft.com/office/officeart/2005/8/layout/process3"/>
    <dgm:cxn modelId="{77BACE0F-8CC4-4E8B-826B-FA43429A8976}" type="presParOf" srcId="{20C1056F-3CE4-425F-92C7-ACB210D914C0}" destId="{3E396DA5-5551-4224-872B-275E8033FB0E}" srcOrd="2" destOrd="0" presId="urn:microsoft.com/office/officeart/2005/8/layout/process3"/>
    <dgm:cxn modelId="{9A43F70B-7376-4881-8B4B-4216595E49C5}" type="presParOf" srcId="{3203F1EA-8D5D-4372-B8B9-AADB5BAD5431}" destId="{EA5BA662-47E6-4DEE-8753-79387CC07C66}" srcOrd="3" destOrd="0" presId="urn:microsoft.com/office/officeart/2005/8/layout/process3"/>
    <dgm:cxn modelId="{E1CCBA08-3DAB-4425-84A8-07FC764D0457}" type="presParOf" srcId="{EA5BA662-47E6-4DEE-8753-79387CC07C66}" destId="{6B11848E-CDFC-4864-83EA-748F26F66224}" srcOrd="0" destOrd="0" presId="urn:microsoft.com/office/officeart/2005/8/layout/process3"/>
    <dgm:cxn modelId="{C385A049-CEC4-4850-846F-764F5042F032}" type="presParOf" srcId="{3203F1EA-8D5D-4372-B8B9-AADB5BAD5431}" destId="{8CC5C5F3-8BE7-4253-A680-8057A44D1C5E}" srcOrd="4" destOrd="0" presId="urn:microsoft.com/office/officeart/2005/8/layout/process3"/>
    <dgm:cxn modelId="{FED961EE-58DC-4BCF-B689-B7E836B82B54}" type="presParOf" srcId="{8CC5C5F3-8BE7-4253-A680-8057A44D1C5E}" destId="{11C408AE-D2F2-4432-B49E-FDD0A9E3A1AA}" srcOrd="0" destOrd="0" presId="urn:microsoft.com/office/officeart/2005/8/layout/process3"/>
    <dgm:cxn modelId="{3AA6F0CD-6EFA-46F3-A370-BE1B1F18788D}" type="presParOf" srcId="{8CC5C5F3-8BE7-4253-A680-8057A44D1C5E}" destId="{9D5F2CA6-6A0C-4CF3-9659-6F7BBB9532EB}" srcOrd="1" destOrd="0" presId="urn:microsoft.com/office/officeart/2005/8/layout/process3"/>
    <dgm:cxn modelId="{A847EF96-A042-4265-B4B0-997F948A0AF4}" type="presParOf" srcId="{8CC5C5F3-8BE7-4253-A680-8057A44D1C5E}" destId="{6527024F-B6EF-4D2F-A7D4-AF85473F6160}" srcOrd="2" destOrd="0" presId="urn:microsoft.com/office/officeart/2005/8/layout/process3"/>
    <dgm:cxn modelId="{CB969259-CF8E-4E30-93A5-C98822325BF2}" type="presParOf" srcId="{3203F1EA-8D5D-4372-B8B9-AADB5BAD5431}" destId="{D7D941B1-FA76-4BE6-AB19-660E42BFC078}" srcOrd="5" destOrd="0" presId="urn:microsoft.com/office/officeart/2005/8/layout/process3"/>
    <dgm:cxn modelId="{41A5E84E-072A-4EE0-97C8-0D960BAD12CF}" type="presParOf" srcId="{D7D941B1-FA76-4BE6-AB19-660E42BFC078}" destId="{6B301D62-FF53-46DA-B5D7-0C06044E14A0}" srcOrd="0" destOrd="0" presId="urn:microsoft.com/office/officeart/2005/8/layout/process3"/>
    <dgm:cxn modelId="{E2E8C73C-CBA8-4910-AD5D-F990840D3ED5}" type="presParOf" srcId="{3203F1EA-8D5D-4372-B8B9-AADB5BAD5431}" destId="{2994616D-5682-4966-9DDB-874F524D16D6}" srcOrd="6" destOrd="0" presId="urn:microsoft.com/office/officeart/2005/8/layout/process3"/>
    <dgm:cxn modelId="{D169F454-3ED5-4E35-90CD-00A8AC8C6D91}" type="presParOf" srcId="{2994616D-5682-4966-9DDB-874F524D16D6}" destId="{5C4D43E2-F368-40DB-AD19-DDB97CB8EC1E}" srcOrd="0" destOrd="0" presId="urn:microsoft.com/office/officeart/2005/8/layout/process3"/>
    <dgm:cxn modelId="{D8FF5D42-86FB-441A-9F0C-C9AB07EE2513}" type="presParOf" srcId="{2994616D-5682-4966-9DDB-874F524D16D6}" destId="{54C3633D-5384-4BAD-B8A7-A426E2E48F98}" srcOrd="1" destOrd="0" presId="urn:microsoft.com/office/officeart/2005/8/layout/process3"/>
    <dgm:cxn modelId="{371EA504-B6DA-401D-A535-6101C5713454}" type="presParOf" srcId="{2994616D-5682-4966-9DDB-874F524D16D6}" destId="{BA44597E-EA5F-479C-BAF2-EA3D2999EDE0}" srcOrd="2" destOrd="0" presId="urn:microsoft.com/office/officeart/2005/8/layout/process3"/>
  </dgm:cxnLst>
  <dgm:bg>
    <a:noFill/>
  </dgm:bg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7FC0EE-9511-4090-891A-277EC491B988}" type="doc">
      <dgm:prSet loTypeId="urn:microsoft.com/office/officeart/2005/8/layout/radial1" loCatId="relationship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CC61EBF-0CFC-450B-AE87-57E0B26B506B}">
      <dgm:prSet phldrT="[Text]"/>
      <dgm:spPr/>
      <dgm:t>
        <a:bodyPr/>
        <a:lstStyle/>
        <a:p>
          <a:r>
            <a:rPr lang="en-US" dirty="0" smtClean="0"/>
            <a:t>ITM Study</a:t>
          </a:r>
          <a:endParaRPr lang="en-US" dirty="0"/>
        </a:p>
      </dgm:t>
    </dgm:pt>
    <dgm:pt modelId="{0901B283-691D-4366-8D35-D122DF0465A0}" type="parTrans" cxnId="{EF632D37-6DC3-42A0-A0EB-487F189376ED}">
      <dgm:prSet/>
      <dgm:spPr/>
      <dgm:t>
        <a:bodyPr/>
        <a:lstStyle/>
        <a:p>
          <a:endParaRPr lang="en-US"/>
        </a:p>
      </dgm:t>
    </dgm:pt>
    <dgm:pt modelId="{D822AA32-D732-4DD3-81E3-E5C0E4A73FF0}" type="sibTrans" cxnId="{EF632D37-6DC3-42A0-A0EB-487F189376ED}">
      <dgm:prSet/>
      <dgm:spPr/>
      <dgm:t>
        <a:bodyPr/>
        <a:lstStyle/>
        <a:p>
          <a:endParaRPr lang="en-US"/>
        </a:p>
      </dgm:t>
    </dgm:pt>
    <dgm:pt modelId="{0D8C2ABD-5762-4458-B4BA-AFF0FABAE72B}">
      <dgm:prSet phldrT="[Text]"/>
      <dgm:spPr/>
      <dgm:t>
        <a:bodyPr/>
        <a:lstStyle/>
        <a:p>
          <a:r>
            <a:rPr lang="en-US" b="1" dirty="0" smtClean="0"/>
            <a:t>Review of Literature</a:t>
          </a:r>
          <a:endParaRPr lang="en-US" b="1" dirty="0"/>
        </a:p>
      </dgm:t>
    </dgm:pt>
    <dgm:pt modelId="{62EBED0A-1A31-4E11-B618-CE7CE0FAF768}" type="parTrans" cxnId="{AFB004E5-362A-44D2-9F2B-5ACCC4127433}">
      <dgm:prSet/>
      <dgm:spPr/>
      <dgm:t>
        <a:bodyPr/>
        <a:lstStyle/>
        <a:p>
          <a:endParaRPr lang="en-US"/>
        </a:p>
      </dgm:t>
    </dgm:pt>
    <dgm:pt modelId="{30CEBE0D-8088-4552-B39C-10E333A4FC77}" type="sibTrans" cxnId="{AFB004E5-362A-44D2-9F2B-5ACCC4127433}">
      <dgm:prSet/>
      <dgm:spPr/>
      <dgm:t>
        <a:bodyPr/>
        <a:lstStyle/>
        <a:p>
          <a:endParaRPr lang="en-US"/>
        </a:p>
      </dgm:t>
    </dgm:pt>
    <dgm:pt modelId="{192262B3-F004-4AF2-B127-0A63878F6758}">
      <dgm:prSet phldrT="[Text]"/>
      <dgm:spPr/>
      <dgm:t>
        <a:bodyPr/>
        <a:lstStyle/>
        <a:p>
          <a:r>
            <a:rPr lang="en-US" b="1" dirty="0" smtClean="0"/>
            <a:t>Targeted Surveys of Global</a:t>
          </a:r>
        </a:p>
        <a:p>
          <a:r>
            <a:rPr lang="en-US" b="1" dirty="0" smtClean="0"/>
            <a:t>Companies</a:t>
          </a:r>
          <a:endParaRPr lang="en-US" b="1" dirty="0"/>
        </a:p>
      </dgm:t>
    </dgm:pt>
    <dgm:pt modelId="{7185EC5E-D17E-408E-938A-3B211482CFB7}" type="parTrans" cxnId="{9B3B215C-6F56-483A-A741-8143C352384B}">
      <dgm:prSet/>
      <dgm:spPr/>
      <dgm:t>
        <a:bodyPr/>
        <a:lstStyle/>
        <a:p>
          <a:endParaRPr lang="en-US"/>
        </a:p>
      </dgm:t>
    </dgm:pt>
    <dgm:pt modelId="{7FE67E7F-58CE-4040-A652-97EC603C9672}" type="sibTrans" cxnId="{9B3B215C-6F56-483A-A741-8143C352384B}">
      <dgm:prSet/>
      <dgm:spPr/>
      <dgm:t>
        <a:bodyPr/>
        <a:lstStyle/>
        <a:p>
          <a:endParaRPr lang="en-US"/>
        </a:p>
      </dgm:t>
    </dgm:pt>
    <dgm:pt modelId="{DA9E8C1E-7918-4FAD-92E2-9ABAD4004ADC}">
      <dgm:prSet phldrT="[Text]"/>
      <dgm:spPr/>
      <dgm:t>
        <a:bodyPr/>
        <a:lstStyle/>
        <a:p>
          <a:r>
            <a:rPr lang="en-US" b="1" dirty="0" smtClean="0"/>
            <a:t>In Depth Case Studies</a:t>
          </a:r>
          <a:endParaRPr lang="en-US" b="1" dirty="0"/>
        </a:p>
      </dgm:t>
    </dgm:pt>
    <dgm:pt modelId="{09888933-B892-4E70-A774-EA0685CCC889}" type="parTrans" cxnId="{F54BBC74-6E9A-4B53-828C-65C80F00947A}">
      <dgm:prSet/>
      <dgm:spPr/>
      <dgm:t>
        <a:bodyPr/>
        <a:lstStyle/>
        <a:p>
          <a:endParaRPr lang="en-US"/>
        </a:p>
      </dgm:t>
    </dgm:pt>
    <dgm:pt modelId="{FEC98269-A388-4E33-A03C-2051FBC36529}" type="sibTrans" cxnId="{F54BBC74-6E9A-4B53-828C-65C80F00947A}">
      <dgm:prSet/>
      <dgm:spPr/>
      <dgm:t>
        <a:bodyPr/>
        <a:lstStyle/>
        <a:p>
          <a:endParaRPr lang="en-US"/>
        </a:p>
      </dgm:t>
    </dgm:pt>
    <dgm:pt modelId="{5C5CA13D-9814-4412-8332-32EF6B7B9965}">
      <dgm:prSet phldrT="[Text]"/>
      <dgm:spPr/>
      <dgm:t>
        <a:bodyPr/>
        <a:lstStyle/>
        <a:p>
          <a:r>
            <a:rPr lang="en-US" b="1" dirty="0" smtClean="0"/>
            <a:t>Vendor Trend Analysis</a:t>
          </a:r>
          <a:endParaRPr lang="en-US" b="1" dirty="0"/>
        </a:p>
      </dgm:t>
    </dgm:pt>
    <dgm:pt modelId="{6EB3F3CE-5E96-441C-89F3-3A6EF05BFEB1}" type="parTrans" cxnId="{0F7DADC7-DEAD-4716-B549-E1486C0B9D75}">
      <dgm:prSet/>
      <dgm:spPr/>
      <dgm:t>
        <a:bodyPr/>
        <a:lstStyle/>
        <a:p>
          <a:endParaRPr lang="en-US"/>
        </a:p>
      </dgm:t>
    </dgm:pt>
    <dgm:pt modelId="{5EEB927E-CBC9-4DA2-8264-0ABA85C799FC}" type="sibTrans" cxnId="{0F7DADC7-DEAD-4716-B549-E1486C0B9D75}">
      <dgm:prSet/>
      <dgm:spPr/>
      <dgm:t>
        <a:bodyPr/>
        <a:lstStyle/>
        <a:p>
          <a:endParaRPr lang="en-US"/>
        </a:p>
      </dgm:t>
    </dgm:pt>
    <dgm:pt modelId="{8C60050B-33B3-4A57-BC37-B66B7BE9D9E8}">
      <dgm:prSet/>
      <dgm:spPr/>
      <dgm:t>
        <a:bodyPr/>
        <a:lstStyle/>
        <a:p>
          <a:r>
            <a:rPr lang="en-US" b="1" dirty="0" smtClean="0"/>
            <a:t>Input From TM &amp; Corporate HR Experts</a:t>
          </a:r>
          <a:endParaRPr lang="en-US" b="1" dirty="0"/>
        </a:p>
      </dgm:t>
    </dgm:pt>
    <dgm:pt modelId="{4E54F420-22D9-4AE4-B963-1BD91B05AD8C}" type="parTrans" cxnId="{7FA7562D-87E7-4769-816A-E305EEE1CF3C}">
      <dgm:prSet/>
      <dgm:spPr/>
      <dgm:t>
        <a:bodyPr/>
        <a:lstStyle/>
        <a:p>
          <a:endParaRPr lang="en-US"/>
        </a:p>
      </dgm:t>
    </dgm:pt>
    <dgm:pt modelId="{417E8772-DB93-4A5A-87D1-01BA9EFF37A0}" type="sibTrans" cxnId="{7FA7562D-87E7-4769-816A-E305EEE1CF3C}">
      <dgm:prSet/>
      <dgm:spPr/>
      <dgm:t>
        <a:bodyPr/>
        <a:lstStyle/>
        <a:p>
          <a:endParaRPr lang="en-US"/>
        </a:p>
      </dgm:t>
    </dgm:pt>
    <dgm:pt modelId="{D8E9673B-46F5-4E8C-8785-E7C3A6D77961}" type="pres">
      <dgm:prSet presAssocID="{E27FC0EE-9511-4090-891A-277EC491B98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75C017-0F09-4A48-ABBA-E3CE1CFD0B37}" type="pres">
      <dgm:prSet presAssocID="{8CC61EBF-0CFC-450B-AE87-57E0B26B506B}" presName="centerShape" presStyleLbl="node0" presStyleIdx="0" presStyleCnt="1"/>
      <dgm:spPr/>
      <dgm:t>
        <a:bodyPr/>
        <a:lstStyle/>
        <a:p>
          <a:endParaRPr lang="en-US"/>
        </a:p>
      </dgm:t>
    </dgm:pt>
    <dgm:pt modelId="{867466F2-FA1C-49F8-B4B2-C9842EB77D9D}" type="pres">
      <dgm:prSet presAssocID="{62EBED0A-1A31-4E11-B618-CE7CE0FAF768}" presName="Name9" presStyleLbl="parChTrans1D2" presStyleIdx="0" presStyleCnt="5"/>
      <dgm:spPr/>
      <dgm:t>
        <a:bodyPr/>
        <a:lstStyle/>
        <a:p>
          <a:endParaRPr lang="en-US"/>
        </a:p>
      </dgm:t>
    </dgm:pt>
    <dgm:pt modelId="{57A54D1C-57AF-43C4-9F10-9647DFDDCAD5}" type="pres">
      <dgm:prSet presAssocID="{62EBED0A-1A31-4E11-B618-CE7CE0FAF768}" presName="connTx" presStyleLbl="parChTrans1D2" presStyleIdx="0" presStyleCnt="5"/>
      <dgm:spPr/>
      <dgm:t>
        <a:bodyPr/>
        <a:lstStyle/>
        <a:p>
          <a:endParaRPr lang="en-US"/>
        </a:p>
      </dgm:t>
    </dgm:pt>
    <dgm:pt modelId="{F9B43504-4F9C-4F51-8878-B1D2DF341AAD}" type="pres">
      <dgm:prSet presAssocID="{0D8C2ABD-5762-4458-B4BA-AFF0FABAE72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215B8-E611-4B61-A4BC-DEDD5151CE05}" type="pres">
      <dgm:prSet presAssocID="{7185EC5E-D17E-408E-938A-3B211482CFB7}" presName="Name9" presStyleLbl="parChTrans1D2" presStyleIdx="1" presStyleCnt="5"/>
      <dgm:spPr/>
      <dgm:t>
        <a:bodyPr/>
        <a:lstStyle/>
        <a:p>
          <a:endParaRPr lang="en-US"/>
        </a:p>
      </dgm:t>
    </dgm:pt>
    <dgm:pt modelId="{2E899BAD-1177-4EDB-9577-D35422475752}" type="pres">
      <dgm:prSet presAssocID="{7185EC5E-D17E-408E-938A-3B211482CFB7}" presName="connTx" presStyleLbl="parChTrans1D2" presStyleIdx="1" presStyleCnt="5"/>
      <dgm:spPr/>
      <dgm:t>
        <a:bodyPr/>
        <a:lstStyle/>
        <a:p>
          <a:endParaRPr lang="en-US"/>
        </a:p>
      </dgm:t>
    </dgm:pt>
    <dgm:pt modelId="{DBC47A4F-7BEB-41A5-8E58-6DE741B0F838}" type="pres">
      <dgm:prSet presAssocID="{192262B3-F004-4AF2-B127-0A63878F675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2D2ED5-3317-43D2-B3FC-217481EC7F61}" type="pres">
      <dgm:prSet presAssocID="{4E54F420-22D9-4AE4-B963-1BD91B05AD8C}" presName="Name9" presStyleLbl="parChTrans1D2" presStyleIdx="2" presStyleCnt="5"/>
      <dgm:spPr/>
      <dgm:t>
        <a:bodyPr/>
        <a:lstStyle/>
        <a:p>
          <a:endParaRPr lang="en-US"/>
        </a:p>
      </dgm:t>
    </dgm:pt>
    <dgm:pt modelId="{658D7FCD-6BF0-41B8-975F-35636F41278C}" type="pres">
      <dgm:prSet presAssocID="{4E54F420-22D9-4AE4-B963-1BD91B05AD8C}" presName="connTx" presStyleLbl="parChTrans1D2" presStyleIdx="2" presStyleCnt="5"/>
      <dgm:spPr/>
      <dgm:t>
        <a:bodyPr/>
        <a:lstStyle/>
        <a:p>
          <a:endParaRPr lang="en-US"/>
        </a:p>
      </dgm:t>
    </dgm:pt>
    <dgm:pt modelId="{60E73F54-97BF-4D24-AA72-3214037F860E}" type="pres">
      <dgm:prSet presAssocID="{8C60050B-33B3-4A57-BC37-B66B7BE9D9E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D90597-0190-42CE-817A-45687E512C87}" type="pres">
      <dgm:prSet presAssocID="{09888933-B892-4E70-A774-EA0685CCC889}" presName="Name9" presStyleLbl="parChTrans1D2" presStyleIdx="3" presStyleCnt="5"/>
      <dgm:spPr/>
      <dgm:t>
        <a:bodyPr/>
        <a:lstStyle/>
        <a:p>
          <a:endParaRPr lang="en-US"/>
        </a:p>
      </dgm:t>
    </dgm:pt>
    <dgm:pt modelId="{AC428EF1-29EC-4CCB-96E9-30353A5905DA}" type="pres">
      <dgm:prSet presAssocID="{09888933-B892-4E70-A774-EA0685CCC889}" presName="connTx" presStyleLbl="parChTrans1D2" presStyleIdx="3" presStyleCnt="5"/>
      <dgm:spPr/>
      <dgm:t>
        <a:bodyPr/>
        <a:lstStyle/>
        <a:p>
          <a:endParaRPr lang="en-US"/>
        </a:p>
      </dgm:t>
    </dgm:pt>
    <dgm:pt modelId="{E4C91CF1-B143-404A-B99A-6E0D7502341C}" type="pres">
      <dgm:prSet presAssocID="{DA9E8C1E-7918-4FAD-92E2-9ABAD4004AD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5C8E3-1249-4F87-8F3E-C7C99508F596}" type="pres">
      <dgm:prSet presAssocID="{6EB3F3CE-5E96-441C-89F3-3A6EF05BFEB1}" presName="Name9" presStyleLbl="parChTrans1D2" presStyleIdx="4" presStyleCnt="5"/>
      <dgm:spPr/>
      <dgm:t>
        <a:bodyPr/>
        <a:lstStyle/>
        <a:p>
          <a:endParaRPr lang="en-US"/>
        </a:p>
      </dgm:t>
    </dgm:pt>
    <dgm:pt modelId="{B091A3CF-BFE5-4F42-8316-597FE33CE98A}" type="pres">
      <dgm:prSet presAssocID="{6EB3F3CE-5E96-441C-89F3-3A6EF05BFEB1}" presName="connTx" presStyleLbl="parChTrans1D2" presStyleIdx="4" presStyleCnt="5"/>
      <dgm:spPr/>
      <dgm:t>
        <a:bodyPr/>
        <a:lstStyle/>
        <a:p>
          <a:endParaRPr lang="en-US"/>
        </a:p>
      </dgm:t>
    </dgm:pt>
    <dgm:pt modelId="{039D5207-6C17-4F2C-88C5-05215716A4B6}" type="pres">
      <dgm:prSet presAssocID="{5C5CA13D-9814-4412-8332-32EF6B7B996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A3A10B-BAB4-4F07-B8DA-094F577BBE65}" type="presOf" srcId="{09888933-B892-4E70-A774-EA0685CCC889}" destId="{AC428EF1-29EC-4CCB-96E9-30353A5905DA}" srcOrd="1" destOrd="0" presId="urn:microsoft.com/office/officeart/2005/8/layout/radial1"/>
    <dgm:cxn modelId="{1BCB675C-0B98-4FC4-BCA1-819D0F6F48DC}" type="presOf" srcId="{8CC61EBF-0CFC-450B-AE87-57E0B26B506B}" destId="{1175C017-0F09-4A48-ABBA-E3CE1CFD0B37}" srcOrd="0" destOrd="0" presId="urn:microsoft.com/office/officeart/2005/8/layout/radial1"/>
    <dgm:cxn modelId="{9B3B215C-6F56-483A-A741-8143C352384B}" srcId="{8CC61EBF-0CFC-450B-AE87-57E0B26B506B}" destId="{192262B3-F004-4AF2-B127-0A63878F6758}" srcOrd="1" destOrd="0" parTransId="{7185EC5E-D17E-408E-938A-3B211482CFB7}" sibTransId="{7FE67E7F-58CE-4040-A652-97EC603C9672}"/>
    <dgm:cxn modelId="{054F0AE6-E023-4EE5-8081-6F7137EA6362}" type="presOf" srcId="{8C60050B-33B3-4A57-BC37-B66B7BE9D9E8}" destId="{60E73F54-97BF-4D24-AA72-3214037F860E}" srcOrd="0" destOrd="0" presId="urn:microsoft.com/office/officeart/2005/8/layout/radial1"/>
    <dgm:cxn modelId="{7A3397E3-24C5-4AA2-8C5A-C62C755C1AF3}" type="presOf" srcId="{6EB3F3CE-5E96-441C-89F3-3A6EF05BFEB1}" destId="{0705C8E3-1249-4F87-8F3E-C7C99508F596}" srcOrd="0" destOrd="0" presId="urn:microsoft.com/office/officeart/2005/8/layout/radial1"/>
    <dgm:cxn modelId="{9814164B-5106-4B61-B6CD-40587835F853}" type="presOf" srcId="{DA9E8C1E-7918-4FAD-92E2-9ABAD4004ADC}" destId="{E4C91CF1-B143-404A-B99A-6E0D7502341C}" srcOrd="0" destOrd="0" presId="urn:microsoft.com/office/officeart/2005/8/layout/radial1"/>
    <dgm:cxn modelId="{F54BBC74-6E9A-4B53-828C-65C80F00947A}" srcId="{8CC61EBF-0CFC-450B-AE87-57E0B26B506B}" destId="{DA9E8C1E-7918-4FAD-92E2-9ABAD4004ADC}" srcOrd="3" destOrd="0" parTransId="{09888933-B892-4E70-A774-EA0685CCC889}" sibTransId="{FEC98269-A388-4E33-A03C-2051FBC36529}"/>
    <dgm:cxn modelId="{73D826BF-B7B0-46A9-BD17-6EF832D7723F}" type="presOf" srcId="{192262B3-F004-4AF2-B127-0A63878F6758}" destId="{DBC47A4F-7BEB-41A5-8E58-6DE741B0F838}" srcOrd="0" destOrd="0" presId="urn:microsoft.com/office/officeart/2005/8/layout/radial1"/>
    <dgm:cxn modelId="{9605D779-C3EA-427C-B6DA-B4935CB23A8B}" type="presOf" srcId="{0D8C2ABD-5762-4458-B4BA-AFF0FABAE72B}" destId="{F9B43504-4F9C-4F51-8878-B1D2DF341AAD}" srcOrd="0" destOrd="0" presId="urn:microsoft.com/office/officeart/2005/8/layout/radial1"/>
    <dgm:cxn modelId="{0F7DADC7-DEAD-4716-B549-E1486C0B9D75}" srcId="{8CC61EBF-0CFC-450B-AE87-57E0B26B506B}" destId="{5C5CA13D-9814-4412-8332-32EF6B7B9965}" srcOrd="4" destOrd="0" parTransId="{6EB3F3CE-5E96-441C-89F3-3A6EF05BFEB1}" sibTransId="{5EEB927E-CBC9-4DA2-8264-0ABA85C799FC}"/>
    <dgm:cxn modelId="{484A022F-57D1-42B5-8D27-0B045508A8FE}" type="presOf" srcId="{09888933-B892-4E70-A774-EA0685CCC889}" destId="{67D90597-0190-42CE-817A-45687E512C87}" srcOrd="0" destOrd="0" presId="urn:microsoft.com/office/officeart/2005/8/layout/radial1"/>
    <dgm:cxn modelId="{43AE3E9E-8CF6-4886-9354-04766069F220}" type="presOf" srcId="{4E54F420-22D9-4AE4-B963-1BD91B05AD8C}" destId="{658D7FCD-6BF0-41B8-975F-35636F41278C}" srcOrd="1" destOrd="0" presId="urn:microsoft.com/office/officeart/2005/8/layout/radial1"/>
    <dgm:cxn modelId="{F9039498-8DE4-4968-8A3F-F33B145C09E5}" type="presOf" srcId="{7185EC5E-D17E-408E-938A-3B211482CFB7}" destId="{2E899BAD-1177-4EDB-9577-D35422475752}" srcOrd="1" destOrd="0" presId="urn:microsoft.com/office/officeart/2005/8/layout/radial1"/>
    <dgm:cxn modelId="{C0929AD6-E2D1-4DEE-A728-7356E379A596}" type="presOf" srcId="{5C5CA13D-9814-4412-8332-32EF6B7B9965}" destId="{039D5207-6C17-4F2C-88C5-05215716A4B6}" srcOrd="0" destOrd="0" presId="urn:microsoft.com/office/officeart/2005/8/layout/radial1"/>
    <dgm:cxn modelId="{8A6DC337-755C-45FD-830B-60A93B059F66}" type="presOf" srcId="{6EB3F3CE-5E96-441C-89F3-3A6EF05BFEB1}" destId="{B091A3CF-BFE5-4F42-8316-597FE33CE98A}" srcOrd="1" destOrd="0" presId="urn:microsoft.com/office/officeart/2005/8/layout/radial1"/>
    <dgm:cxn modelId="{07C8ACBF-DB04-4701-A18E-F0D0EB2868E2}" type="presOf" srcId="{62EBED0A-1A31-4E11-B618-CE7CE0FAF768}" destId="{867466F2-FA1C-49F8-B4B2-C9842EB77D9D}" srcOrd="0" destOrd="0" presId="urn:microsoft.com/office/officeart/2005/8/layout/radial1"/>
    <dgm:cxn modelId="{4AF72668-3908-427C-B60A-DDF651482B0D}" type="presOf" srcId="{4E54F420-22D9-4AE4-B963-1BD91B05AD8C}" destId="{C92D2ED5-3317-43D2-B3FC-217481EC7F61}" srcOrd="0" destOrd="0" presId="urn:microsoft.com/office/officeart/2005/8/layout/radial1"/>
    <dgm:cxn modelId="{AF42D78D-52E8-4CBD-8B30-F161E835D4F2}" type="presOf" srcId="{7185EC5E-D17E-408E-938A-3B211482CFB7}" destId="{811215B8-E611-4B61-A4BC-DEDD5151CE05}" srcOrd="0" destOrd="0" presId="urn:microsoft.com/office/officeart/2005/8/layout/radial1"/>
    <dgm:cxn modelId="{BEC78B5F-9986-4B75-B6A2-0D1B156BAD8A}" type="presOf" srcId="{62EBED0A-1A31-4E11-B618-CE7CE0FAF768}" destId="{57A54D1C-57AF-43C4-9F10-9647DFDDCAD5}" srcOrd="1" destOrd="0" presId="urn:microsoft.com/office/officeart/2005/8/layout/radial1"/>
    <dgm:cxn modelId="{EF632D37-6DC3-42A0-A0EB-487F189376ED}" srcId="{E27FC0EE-9511-4090-891A-277EC491B988}" destId="{8CC61EBF-0CFC-450B-AE87-57E0B26B506B}" srcOrd="0" destOrd="0" parTransId="{0901B283-691D-4366-8D35-D122DF0465A0}" sibTransId="{D822AA32-D732-4DD3-81E3-E5C0E4A73FF0}"/>
    <dgm:cxn modelId="{7FA7562D-87E7-4769-816A-E305EEE1CF3C}" srcId="{8CC61EBF-0CFC-450B-AE87-57E0B26B506B}" destId="{8C60050B-33B3-4A57-BC37-B66B7BE9D9E8}" srcOrd="2" destOrd="0" parTransId="{4E54F420-22D9-4AE4-B963-1BD91B05AD8C}" sibTransId="{417E8772-DB93-4A5A-87D1-01BA9EFF37A0}"/>
    <dgm:cxn modelId="{AFB004E5-362A-44D2-9F2B-5ACCC4127433}" srcId="{8CC61EBF-0CFC-450B-AE87-57E0B26B506B}" destId="{0D8C2ABD-5762-4458-B4BA-AFF0FABAE72B}" srcOrd="0" destOrd="0" parTransId="{62EBED0A-1A31-4E11-B618-CE7CE0FAF768}" sibTransId="{30CEBE0D-8088-4552-B39C-10E333A4FC77}"/>
    <dgm:cxn modelId="{7F4E2F16-2D99-4BAA-BEA6-777D82A67637}" type="presOf" srcId="{E27FC0EE-9511-4090-891A-277EC491B988}" destId="{D8E9673B-46F5-4E8C-8785-E7C3A6D77961}" srcOrd="0" destOrd="0" presId="urn:microsoft.com/office/officeart/2005/8/layout/radial1"/>
    <dgm:cxn modelId="{4AB4EF2C-A786-4D84-B5A4-FF2C348626F9}" type="presParOf" srcId="{D8E9673B-46F5-4E8C-8785-E7C3A6D77961}" destId="{1175C017-0F09-4A48-ABBA-E3CE1CFD0B37}" srcOrd="0" destOrd="0" presId="urn:microsoft.com/office/officeart/2005/8/layout/radial1"/>
    <dgm:cxn modelId="{A4C7295C-BDA6-427C-9664-DA3382DA2722}" type="presParOf" srcId="{D8E9673B-46F5-4E8C-8785-E7C3A6D77961}" destId="{867466F2-FA1C-49F8-B4B2-C9842EB77D9D}" srcOrd="1" destOrd="0" presId="urn:microsoft.com/office/officeart/2005/8/layout/radial1"/>
    <dgm:cxn modelId="{F5CBF24D-8BF0-4712-A040-63D9B422C3D7}" type="presParOf" srcId="{867466F2-FA1C-49F8-B4B2-C9842EB77D9D}" destId="{57A54D1C-57AF-43C4-9F10-9647DFDDCAD5}" srcOrd="0" destOrd="0" presId="urn:microsoft.com/office/officeart/2005/8/layout/radial1"/>
    <dgm:cxn modelId="{E5AD9FBC-8081-4A4D-8ABE-D97E007855B6}" type="presParOf" srcId="{D8E9673B-46F5-4E8C-8785-E7C3A6D77961}" destId="{F9B43504-4F9C-4F51-8878-B1D2DF341AAD}" srcOrd="2" destOrd="0" presId="urn:microsoft.com/office/officeart/2005/8/layout/radial1"/>
    <dgm:cxn modelId="{8B78BBDF-CEC4-4120-858C-41D1D920C1ED}" type="presParOf" srcId="{D8E9673B-46F5-4E8C-8785-E7C3A6D77961}" destId="{811215B8-E611-4B61-A4BC-DEDD5151CE05}" srcOrd="3" destOrd="0" presId="urn:microsoft.com/office/officeart/2005/8/layout/radial1"/>
    <dgm:cxn modelId="{D715B75F-438C-4443-B8D3-36AFB10C59FE}" type="presParOf" srcId="{811215B8-E611-4B61-A4BC-DEDD5151CE05}" destId="{2E899BAD-1177-4EDB-9577-D35422475752}" srcOrd="0" destOrd="0" presId="urn:microsoft.com/office/officeart/2005/8/layout/radial1"/>
    <dgm:cxn modelId="{FC0DFBAB-0B43-4F53-BFD4-8085F02DA25B}" type="presParOf" srcId="{D8E9673B-46F5-4E8C-8785-E7C3A6D77961}" destId="{DBC47A4F-7BEB-41A5-8E58-6DE741B0F838}" srcOrd="4" destOrd="0" presId="urn:microsoft.com/office/officeart/2005/8/layout/radial1"/>
    <dgm:cxn modelId="{76242CCF-6A57-46BD-97CB-1648DF14D948}" type="presParOf" srcId="{D8E9673B-46F5-4E8C-8785-E7C3A6D77961}" destId="{C92D2ED5-3317-43D2-B3FC-217481EC7F61}" srcOrd="5" destOrd="0" presId="urn:microsoft.com/office/officeart/2005/8/layout/radial1"/>
    <dgm:cxn modelId="{7BD74F80-E13A-4DDA-827F-CE0855DEBFFE}" type="presParOf" srcId="{C92D2ED5-3317-43D2-B3FC-217481EC7F61}" destId="{658D7FCD-6BF0-41B8-975F-35636F41278C}" srcOrd="0" destOrd="0" presId="urn:microsoft.com/office/officeart/2005/8/layout/radial1"/>
    <dgm:cxn modelId="{E9BC7B99-9159-4641-B6C9-7A1A168896B3}" type="presParOf" srcId="{D8E9673B-46F5-4E8C-8785-E7C3A6D77961}" destId="{60E73F54-97BF-4D24-AA72-3214037F860E}" srcOrd="6" destOrd="0" presId="urn:microsoft.com/office/officeart/2005/8/layout/radial1"/>
    <dgm:cxn modelId="{B7FB7DF2-2E56-4328-83AE-E362DC1FDBC8}" type="presParOf" srcId="{D8E9673B-46F5-4E8C-8785-E7C3A6D77961}" destId="{67D90597-0190-42CE-817A-45687E512C87}" srcOrd="7" destOrd="0" presId="urn:microsoft.com/office/officeart/2005/8/layout/radial1"/>
    <dgm:cxn modelId="{6EDD53C9-EBAD-4E1D-B1FF-3B5812105E47}" type="presParOf" srcId="{67D90597-0190-42CE-817A-45687E512C87}" destId="{AC428EF1-29EC-4CCB-96E9-30353A5905DA}" srcOrd="0" destOrd="0" presId="urn:microsoft.com/office/officeart/2005/8/layout/radial1"/>
    <dgm:cxn modelId="{2FE49E99-3793-4644-A0E7-6E037AE026C0}" type="presParOf" srcId="{D8E9673B-46F5-4E8C-8785-E7C3A6D77961}" destId="{E4C91CF1-B143-404A-B99A-6E0D7502341C}" srcOrd="8" destOrd="0" presId="urn:microsoft.com/office/officeart/2005/8/layout/radial1"/>
    <dgm:cxn modelId="{CD10F800-7518-41FC-A265-9DD71CF7A558}" type="presParOf" srcId="{D8E9673B-46F5-4E8C-8785-E7C3A6D77961}" destId="{0705C8E3-1249-4F87-8F3E-C7C99508F596}" srcOrd="9" destOrd="0" presId="urn:microsoft.com/office/officeart/2005/8/layout/radial1"/>
    <dgm:cxn modelId="{53E1DE7E-27F1-484A-A10C-7FFC0F04AE41}" type="presParOf" srcId="{0705C8E3-1249-4F87-8F3E-C7C99508F596}" destId="{B091A3CF-BFE5-4F42-8316-597FE33CE98A}" srcOrd="0" destOrd="0" presId="urn:microsoft.com/office/officeart/2005/8/layout/radial1"/>
    <dgm:cxn modelId="{22EE982E-048C-46E2-8421-48143C8AE0A2}" type="presParOf" srcId="{D8E9673B-46F5-4E8C-8785-E7C3A6D77961}" destId="{039D5207-6C17-4F2C-88C5-05215716A4B6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E2ABDB-E0A8-4885-88CE-91DCC33CD948}" type="doc">
      <dgm:prSet loTypeId="urn:microsoft.com/office/officeart/2005/8/layout/cycle4#1" loCatId="relationship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3261510C-D875-43B4-A8C8-B0C368F0298B}">
      <dgm:prSet phldrT="[Text]"/>
      <dgm:spPr/>
      <dgm:t>
        <a:bodyPr/>
        <a:lstStyle/>
        <a:p>
          <a:r>
            <a:rPr lang="en-US" dirty="0" smtClean="0"/>
            <a:t>Processes</a:t>
          </a:r>
          <a:endParaRPr lang="en-US" dirty="0"/>
        </a:p>
      </dgm:t>
    </dgm:pt>
    <dgm:pt modelId="{A4A1CC09-2355-4447-90EA-F13079F6D35D}" type="parTrans" cxnId="{276FE89F-6458-4F77-A2C3-02D12AD114A1}">
      <dgm:prSet/>
      <dgm:spPr/>
      <dgm:t>
        <a:bodyPr/>
        <a:lstStyle/>
        <a:p>
          <a:endParaRPr lang="en-US"/>
        </a:p>
      </dgm:t>
    </dgm:pt>
    <dgm:pt modelId="{3BF37D48-581F-4DCF-9493-1D500185900A}" type="sibTrans" cxnId="{276FE89F-6458-4F77-A2C3-02D12AD114A1}">
      <dgm:prSet/>
      <dgm:spPr/>
      <dgm:t>
        <a:bodyPr/>
        <a:lstStyle/>
        <a:p>
          <a:endParaRPr lang="en-US"/>
        </a:p>
      </dgm:t>
    </dgm:pt>
    <dgm:pt modelId="{3EDEBC6B-961B-471F-ADBB-F9633310260E}">
      <dgm:prSet phldrT="[Text]" custT="1"/>
      <dgm:spPr/>
      <dgm:t>
        <a:bodyPr/>
        <a:lstStyle/>
        <a:p>
          <a:r>
            <a:rPr lang="en-US" sz="1200" b="1" smtClean="0">
              <a:latin typeface="Arial" pitchFamily="34" charset="0"/>
            </a:rPr>
            <a:t>Succession Planning</a:t>
          </a:r>
          <a:endParaRPr lang="en-US" sz="1200" b="1" dirty="0"/>
        </a:p>
      </dgm:t>
    </dgm:pt>
    <dgm:pt modelId="{C04751B3-5A24-4A8E-8DBA-A986C8A737B6}" type="parTrans" cxnId="{47669413-63D0-437B-ADC0-A2B7E754CF00}">
      <dgm:prSet/>
      <dgm:spPr/>
      <dgm:t>
        <a:bodyPr/>
        <a:lstStyle/>
        <a:p>
          <a:endParaRPr lang="en-US"/>
        </a:p>
      </dgm:t>
    </dgm:pt>
    <dgm:pt modelId="{4FA8C9B0-FAE2-4CE4-9BFF-B63701B391E6}" type="sibTrans" cxnId="{47669413-63D0-437B-ADC0-A2B7E754CF00}">
      <dgm:prSet/>
      <dgm:spPr/>
      <dgm:t>
        <a:bodyPr/>
        <a:lstStyle/>
        <a:p>
          <a:endParaRPr lang="en-US"/>
        </a:p>
      </dgm:t>
    </dgm:pt>
    <dgm:pt modelId="{08125C18-7733-404B-BDAA-5614FD9C62FB}">
      <dgm:prSet phldrT="[Text]"/>
      <dgm:spPr/>
      <dgm:t>
        <a:bodyPr/>
        <a:lstStyle/>
        <a:p>
          <a:r>
            <a:rPr lang="en-US" dirty="0" smtClean="0"/>
            <a:t>Operations</a:t>
          </a:r>
          <a:endParaRPr lang="en-US" dirty="0"/>
        </a:p>
      </dgm:t>
    </dgm:pt>
    <dgm:pt modelId="{F25F3971-048D-448F-BE03-7070C9143784}" type="parTrans" cxnId="{87E569AE-A9E3-4B99-AE2E-68E879380233}">
      <dgm:prSet/>
      <dgm:spPr/>
      <dgm:t>
        <a:bodyPr/>
        <a:lstStyle/>
        <a:p>
          <a:endParaRPr lang="en-US"/>
        </a:p>
      </dgm:t>
    </dgm:pt>
    <dgm:pt modelId="{EA3F44BD-0776-45B9-950A-7CF461E371CE}" type="sibTrans" cxnId="{87E569AE-A9E3-4B99-AE2E-68E879380233}">
      <dgm:prSet/>
      <dgm:spPr/>
      <dgm:t>
        <a:bodyPr/>
        <a:lstStyle/>
        <a:p>
          <a:endParaRPr lang="en-US"/>
        </a:p>
      </dgm:t>
    </dgm:pt>
    <dgm:pt modelId="{81A471EA-E958-4968-9342-DB9A9EA694A0}">
      <dgm:prSet phldrT="[Text]" custT="1"/>
      <dgm:spPr/>
      <dgm:t>
        <a:bodyPr/>
        <a:lstStyle/>
        <a:p>
          <a:r>
            <a:rPr lang="en-US" sz="1200" b="1" dirty="0" smtClean="0"/>
            <a:t>Job Design</a:t>
          </a:r>
          <a:endParaRPr lang="en-US" sz="1200" b="1" dirty="0"/>
        </a:p>
      </dgm:t>
    </dgm:pt>
    <dgm:pt modelId="{326D31D2-A21B-4C5D-A17C-9C507AAAA923}" type="parTrans" cxnId="{94D99B77-EFA6-4C16-98CA-160F9D72AE93}">
      <dgm:prSet/>
      <dgm:spPr/>
      <dgm:t>
        <a:bodyPr/>
        <a:lstStyle/>
        <a:p>
          <a:endParaRPr lang="en-US"/>
        </a:p>
      </dgm:t>
    </dgm:pt>
    <dgm:pt modelId="{9AD700CB-8895-4561-AF38-2533ADB49884}" type="sibTrans" cxnId="{94D99B77-EFA6-4C16-98CA-160F9D72AE93}">
      <dgm:prSet/>
      <dgm:spPr/>
      <dgm:t>
        <a:bodyPr/>
        <a:lstStyle/>
        <a:p>
          <a:endParaRPr lang="en-US"/>
        </a:p>
      </dgm:t>
    </dgm:pt>
    <dgm:pt modelId="{2D41EA6C-13F7-43C6-91ED-1209B6E20DB6}">
      <dgm:prSet phldrT="[Text]"/>
      <dgm:spPr/>
      <dgm:t>
        <a:bodyPr/>
        <a:lstStyle/>
        <a:p>
          <a:r>
            <a:rPr lang="en-US" dirty="0" smtClean="0"/>
            <a:t>Transformation</a:t>
          </a:r>
          <a:endParaRPr lang="en-US" dirty="0"/>
        </a:p>
      </dgm:t>
    </dgm:pt>
    <dgm:pt modelId="{62CF7E68-D58C-46F7-9B3C-F224132C930A}" type="parTrans" cxnId="{22C389E0-B389-4A26-B18F-344E69A3B5B7}">
      <dgm:prSet/>
      <dgm:spPr/>
      <dgm:t>
        <a:bodyPr/>
        <a:lstStyle/>
        <a:p>
          <a:endParaRPr lang="en-US"/>
        </a:p>
      </dgm:t>
    </dgm:pt>
    <dgm:pt modelId="{60C54251-2CCE-425A-AB41-8F5ABF656F5A}" type="sibTrans" cxnId="{22C389E0-B389-4A26-B18F-344E69A3B5B7}">
      <dgm:prSet/>
      <dgm:spPr/>
      <dgm:t>
        <a:bodyPr/>
        <a:lstStyle/>
        <a:p>
          <a:endParaRPr lang="en-US"/>
        </a:p>
      </dgm:t>
    </dgm:pt>
    <dgm:pt modelId="{B375683A-1F1A-407E-AABB-B5C615897D8B}">
      <dgm:prSet phldrT="[Text]" custT="1"/>
      <dgm:spPr/>
      <dgm:t>
        <a:bodyPr/>
        <a:lstStyle/>
        <a:p>
          <a:r>
            <a:rPr lang="en-US" sz="1200" b="1" smtClean="0">
              <a:latin typeface="Arial" pitchFamily="34" charset="0"/>
            </a:rPr>
            <a:t>Organizational</a:t>
          </a:r>
          <a:endParaRPr lang="en-US" sz="1200" b="1" dirty="0"/>
        </a:p>
      </dgm:t>
    </dgm:pt>
    <dgm:pt modelId="{89EFB23F-11F4-439B-A8BD-02F401689B88}" type="parTrans" cxnId="{B987DAD2-E3A8-40AD-A658-33ABE403E992}">
      <dgm:prSet/>
      <dgm:spPr/>
      <dgm:t>
        <a:bodyPr/>
        <a:lstStyle/>
        <a:p>
          <a:endParaRPr lang="en-US"/>
        </a:p>
      </dgm:t>
    </dgm:pt>
    <dgm:pt modelId="{57F9FDFC-5CEE-4F34-B90F-BB474D0E2478}" type="sibTrans" cxnId="{B987DAD2-E3A8-40AD-A658-33ABE403E992}">
      <dgm:prSet/>
      <dgm:spPr/>
      <dgm:t>
        <a:bodyPr/>
        <a:lstStyle/>
        <a:p>
          <a:endParaRPr lang="en-US"/>
        </a:p>
      </dgm:t>
    </dgm:pt>
    <dgm:pt modelId="{928A03A8-46AB-4E82-8C33-DD58670CCD9F}">
      <dgm:prSet phldrT="[Text]"/>
      <dgm:spPr/>
      <dgm:t>
        <a:bodyPr/>
        <a:lstStyle/>
        <a:p>
          <a:r>
            <a:rPr lang="en-US" dirty="0" smtClean="0"/>
            <a:t>People</a:t>
          </a:r>
          <a:endParaRPr lang="en-US" dirty="0"/>
        </a:p>
      </dgm:t>
    </dgm:pt>
    <dgm:pt modelId="{BE757DEF-7791-4B1B-80DF-381A5555BB29}" type="parTrans" cxnId="{1466CFCB-280F-4EB6-AB2B-E20FE8CF3E8D}">
      <dgm:prSet/>
      <dgm:spPr/>
      <dgm:t>
        <a:bodyPr/>
        <a:lstStyle/>
        <a:p>
          <a:endParaRPr lang="en-US"/>
        </a:p>
      </dgm:t>
    </dgm:pt>
    <dgm:pt modelId="{80CC316A-FCCC-40B8-BF0B-EF3AEE481B38}" type="sibTrans" cxnId="{1466CFCB-280F-4EB6-AB2B-E20FE8CF3E8D}">
      <dgm:prSet/>
      <dgm:spPr/>
      <dgm:t>
        <a:bodyPr/>
        <a:lstStyle/>
        <a:p>
          <a:endParaRPr lang="en-US"/>
        </a:p>
      </dgm:t>
    </dgm:pt>
    <dgm:pt modelId="{C408E9C9-EFDF-4079-8AC3-66B8124F9FC6}">
      <dgm:prSet phldrT="[Text]" custT="1"/>
      <dgm:spPr/>
      <dgm:t>
        <a:bodyPr/>
        <a:lstStyle/>
        <a:p>
          <a:endParaRPr lang="en-US" sz="1200" b="1" dirty="0"/>
        </a:p>
      </dgm:t>
    </dgm:pt>
    <dgm:pt modelId="{ADEBF945-6BD3-4AF3-BD47-9FAB4850EC8B}" type="parTrans" cxnId="{6042AFBC-91D3-4E7C-8396-05A3DD1D7039}">
      <dgm:prSet/>
      <dgm:spPr/>
      <dgm:t>
        <a:bodyPr/>
        <a:lstStyle/>
        <a:p>
          <a:endParaRPr lang="en-US"/>
        </a:p>
      </dgm:t>
    </dgm:pt>
    <dgm:pt modelId="{92C20B7D-BDAE-446E-A992-7FD743DDB270}" type="sibTrans" cxnId="{6042AFBC-91D3-4E7C-8396-05A3DD1D7039}">
      <dgm:prSet/>
      <dgm:spPr/>
      <dgm:t>
        <a:bodyPr/>
        <a:lstStyle/>
        <a:p>
          <a:endParaRPr lang="en-US"/>
        </a:p>
      </dgm:t>
    </dgm:pt>
    <dgm:pt modelId="{8D470B80-7CF1-4C4F-BFF7-D1635A4AC68D}">
      <dgm:prSet custT="1"/>
      <dgm:spPr/>
      <dgm:t>
        <a:bodyPr/>
        <a:lstStyle/>
        <a:p>
          <a:r>
            <a:rPr lang="en-US" sz="1200" b="1" smtClean="0">
              <a:latin typeface="Arial" pitchFamily="34" charset="0"/>
            </a:rPr>
            <a:t>Learning &amp; Development</a:t>
          </a:r>
          <a:endParaRPr lang="en-US" sz="1200" b="1" dirty="0">
            <a:latin typeface="Arial" pitchFamily="34" charset="0"/>
          </a:endParaRPr>
        </a:p>
      </dgm:t>
    </dgm:pt>
    <dgm:pt modelId="{168C5092-2A2E-40CB-A256-D878E86ED11B}" type="parTrans" cxnId="{971DCCDF-10FA-4724-A6BA-85D410140F1A}">
      <dgm:prSet/>
      <dgm:spPr/>
      <dgm:t>
        <a:bodyPr/>
        <a:lstStyle/>
        <a:p>
          <a:endParaRPr lang="en-US"/>
        </a:p>
      </dgm:t>
    </dgm:pt>
    <dgm:pt modelId="{703B91D6-77D0-416C-8DF1-577F3FDD3273}" type="sibTrans" cxnId="{971DCCDF-10FA-4724-A6BA-85D410140F1A}">
      <dgm:prSet/>
      <dgm:spPr/>
      <dgm:t>
        <a:bodyPr/>
        <a:lstStyle/>
        <a:p>
          <a:endParaRPr lang="en-US"/>
        </a:p>
      </dgm:t>
    </dgm:pt>
    <dgm:pt modelId="{24F785EB-E62D-41EA-9E7D-6BDBB4769142}">
      <dgm:prSet custT="1"/>
      <dgm:spPr/>
      <dgm:t>
        <a:bodyPr/>
        <a:lstStyle/>
        <a:p>
          <a:r>
            <a:rPr lang="en-US" sz="1200" b="1" smtClean="0">
              <a:latin typeface="Arial" pitchFamily="34" charset="0"/>
            </a:rPr>
            <a:t>Talent Acquisition</a:t>
          </a:r>
          <a:endParaRPr lang="en-US" sz="1200" b="1" dirty="0">
            <a:latin typeface="Arial" pitchFamily="34" charset="0"/>
          </a:endParaRPr>
        </a:p>
      </dgm:t>
    </dgm:pt>
    <dgm:pt modelId="{0C9C2390-35D5-4CFC-986A-70C6C105DBE2}" type="parTrans" cxnId="{86470C5F-2526-4D2C-819F-D7A975ED78BA}">
      <dgm:prSet/>
      <dgm:spPr/>
      <dgm:t>
        <a:bodyPr/>
        <a:lstStyle/>
        <a:p>
          <a:endParaRPr lang="en-US"/>
        </a:p>
      </dgm:t>
    </dgm:pt>
    <dgm:pt modelId="{EC8D9553-91A5-4AC6-AB75-85B20CA5D28F}" type="sibTrans" cxnId="{86470C5F-2526-4D2C-819F-D7A975ED78BA}">
      <dgm:prSet/>
      <dgm:spPr/>
      <dgm:t>
        <a:bodyPr/>
        <a:lstStyle/>
        <a:p>
          <a:endParaRPr lang="en-US"/>
        </a:p>
      </dgm:t>
    </dgm:pt>
    <dgm:pt modelId="{8681BFBB-B483-4AE5-B17F-BFC6866F57B9}">
      <dgm:prSet custT="1"/>
      <dgm:spPr/>
      <dgm:t>
        <a:bodyPr/>
        <a:lstStyle/>
        <a:p>
          <a:r>
            <a:rPr lang="en-US" sz="1200" b="1" smtClean="0">
              <a:latin typeface="Arial" pitchFamily="34" charset="0"/>
            </a:rPr>
            <a:t>Workforce Planning</a:t>
          </a:r>
          <a:endParaRPr lang="en-US" sz="1200" b="1" dirty="0">
            <a:latin typeface="Arial" pitchFamily="34" charset="0"/>
          </a:endParaRPr>
        </a:p>
      </dgm:t>
    </dgm:pt>
    <dgm:pt modelId="{8DEF07BB-5A68-42F2-8D5D-68E3767706A2}" type="parTrans" cxnId="{FF6DECB4-B3E1-45BA-9709-5012C8BDDDAE}">
      <dgm:prSet/>
      <dgm:spPr/>
      <dgm:t>
        <a:bodyPr/>
        <a:lstStyle/>
        <a:p>
          <a:endParaRPr lang="en-US"/>
        </a:p>
      </dgm:t>
    </dgm:pt>
    <dgm:pt modelId="{4FA90902-C29A-411C-94AA-961BDD4ADACD}" type="sibTrans" cxnId="{FF6DECB4-B3E1-45BA-9709-5012C8BDDDAE}">
      <dgm:prSet/>
      <dgm:spPr/>
      <dgm:t>
        <a:bodyPr/>
        <a:lstStyle/>
        <a:p>
          <a:endParaRPr lang="en-US"/>
        </a:p>
      </dgm:t>
    </dgm:pt>
    <dgm:pt modelId="{AFD62B1C-42F0-43C2-95E8-96D72F18AE9D}">
      <dgm:prSet custT="1"/>
      <dgm:spPr/>
      <dgm:t>
        <a:bodyPr/>
        <a:lstStyle/>
        <a:p>
          <a:r>
            <a:rPr lang="en-US" sz="1200" b="1" smtClean="0">
              <a:latin typeface="Arial" pitchFamily="34" charset="0"/>
            </a:rPr>
            <a:t>Compensation &amp; Benefits</a:t>
          </a:r>
          <a:endParaRPr lang="en-US" sz="1200" b="1" dirty="0">
            <a:latin typeface="Arial" pitchFamily="34" charset="0"/>
          </a:endParaRPr>
        </a:p>
      </dgm:t>
    </dgm:pt>
    <dgm:pt modelId="{BCBD63E0-F022-4335-BC64-077DD2DBAC5B}" type="parTrans" cxnId="{68451EC3-2A68-4543-88C4-BA0B099619B8}">
      <dgm:prSet/>
      <dgm:spPr/>
      <dgm:t>
        <a:bodyPr/>
        <a:lstStyle/>
        <a:p>
          <a:endParaRPr lang="en-US"/>
        </a:p>
      </dgm:t>
    </dgm:pt>
    <dgm:pt modelId="{9D48686F-9FF4-4930-9F6E-BC1D9A393BF8}" type="sibTrans" cxnId="{68451EC3-2A68-4543-88C4-BA0B099619B8}">
      <dgm:prSet/>
      <dgm:spPr/>
      <dgm:t>
        <a:bodyPr/>
        <a:lstStyle/>
        <a:p>
          <a:endParaRPr lang="en-US"/>
        </a:p>
      </dgm:t>
    </dgm:pt>
    <dgm:pt modelId="{366E33C8-B844-431C-B9F1-DD43A8235080}">
      <dgm:prSet custT="1"/>
      <dgm:spPr/>
      <dgm:t>
        <a:bodyPr/>
        <a:lstStyle/>
        <a:p>
          <a:r>
            <a:rPr lang="en-US" sz="1200" b="1" smtClean="0">
              <a:latin typeface="Arial" pitchFamily="34" charset="0"/>
            </a:rPr>
            <a:t>Performance Management</a:t>
          </a:r>
          <a:endParaRPr lang="en-US" sz="1200" b="1" dirty="0">
            <a:latin typeface="Arial" pitchFamily="34" charset="0"/>
          </a:endParaRPr>
        </a:p>
      </dgm:t>
    </dgm:pt>
    <dgm:pt modelId="{8CA2F67A-44A1-466E-A88D-19CD05CFB0F5}" type="parTrans" cxnId="{6230200C-6211-4496-8064-422AFEFB24D4}">
      <dgm:prSet/>
      <dgm:spPr/>
      <dgm:t>
        <a:bodyPr/>
        <a:lstStyle/>
        <a:p>
          <a:endParaRPr lang="en-US"/>
        </a:p>
      </dgm:t>
    </dgm:pt>
    <dgm:pt modelId="{D4216F3C-8180-493F-AD05-30652179D9AF}" type="sibTrans" cxnId="{6230200C-6211-4496-8064-422AFEFB24D4}">
      <dgm:prSet/>
      <dgm:spPr/>
      <dgm:t>
        <a:bodyPr/>
        <a:lstStyle/>
        <a:p>
          <a:endParaRPr lang="en-US"/>
        </a:p>
      </dgm:t>
    </dgm:pt>
    <dgm:pt modelId="{F38636C2-BF1B-44E4-9C44-66FCDA81600E}">
      <dgm:prSet custT="1"/>
      <dgm:spPr/>
      <dgm:t>
        <a:bodyPr/>
        <a:lstStyle/>
        <a:p>
          <a:r>
            <a:rPr lang="en-US" sz="1200" b="1" smtClean="0">
              <a:latin typeface="Arial" pitchFamily="34" charset="0"/>
            </a:rPr>
            <a:t>Corporate Executives</a:t>
          </a:r>
          <a:endParaRPr lang="en-US" sz="1200" b="1" dirty="0" smtClean="0">
            <a:latin typeface="Arial" pitchFamily="34" charset="0"/>
          </a:endParaRPr>
        </a:p>
      </dgm:t>
    </dgm:pt>
    <dgm:pt modelId="{946CC7C8-CE0A-4329-AA62-2D2A1C68B12F}" type="parTrans" cxnId="{02009547-2E57-4ED9-AE01-4DDAB247DB2A}">
      <dgm:prSet/>
      <dgm:spPr/>
      <dgm:t>
        <a:bodyPr/>
        <a:lstStyle/>
        <a:p>
          <a:endParaRPr lang="en-US"/>
        </a:p>
      </dgm:t>
    </dgm:pt>
    <dgm:pt modelId="{4974D0DE-5474-439C-851A-68CC50ABE59F}" type="sibTrans" cxnId="{02009547-2E57-4ED9-AE01-4DDAB247DB2A}">
      <dgm:prSet/>
      <dgm:spPr/>
      <dgm:t>
        <a:bodyPr/>
        <a:lstStyle/>
        <a:p>
          <a:endParaRPr lang="en-US"/>
        </a:p>
      </dgm:t>
    </dgm:pt>
    <dgm:pt modelId="{0D929EA7-552A-47F6-BC60-33A877CB2D95}">
      <dgm:prSet custT="1"/>
      <dgm:spPr/>
      <dgm:t>
        <a:bodyPr/>
        <a:lstStyle/>
        <a:p>
          <a:r>
            <a:rPr lang="en-US" sz="1200" b="1" dirty="0" smtClean="0">
              <a:latin typeface="Arial" pitchFamily="34" charset="0"/>
            </a:rPr>
            <a:t>VP Talent Management</a:t>
          </a:r>
          <a:endParaRPr lang="en-US" sz="1200" b="1" dirty="0">
            <a:latin typeface="Arial" pitchFamily="34" charset="0"/>
          </a:endParaRPr>
        </a:p>
      </dgm:t>
    </dgm:pt>
    <dgm:pt modelId="{78FA754E-FB94-4B8F-9426-186C83DA9605}" type="parTrans" cxnId="{A588754D-06DD-40BB-93C8-5FBEF171C69D}">
      <dgm:prSet/>
      <dgm:spPr/>
      <dgm:t>
        <a:bodyPr/>
        <a:lstStyle/>
        <a:p>
          <a:endParaRPr lang="en-US"/>
        </a:p>
      </dgm:t>
    </dgm:pt>
    <dgm:pt modelId="{647BA57A-9EB0-4656-867C-2AA5A1F6D604}" type="sibTrans" cxnId="{A588754D-06DD-40BB-93C8-5FBEF171C69D}">
      <dgm:prSet/>
      <dgm:spPr/>
      <dgm:t>
        <a:bodyPr/>
        <a:lstStyle/>
        <a:p>
          <a:endParaRPr lang="en-US"/>
        </a:p>
      </dgm:t>
    </dgm:pt>
    <dgm:pt modelId="{5A36412A-D892-4030-8B51-AD75D22F4112}">
      <dgm:prSet custT="1"/>
      <dgm:spPr/>
      <dgm:t>
        <a:bodyPr/>
        <a:lstStyle/>
        <a:p>
          <a:r>
            <a:rPr lang="en-US" sz="1200" b="1" dirty="0" smtClean="0">
              <a:latin typeface="Arial" pitchFamily="34" charset="0"/>
            </a:rPr>
            <a:t>HR Departments</a:t>
          </a:r>
          <a:endParaRPr lang="en-US" sz="1200" b="1" dirty="0">
            <a:latin typeface="Arial" pitchFamily="34" charset="0"/>
          </a:endParaRPr>
        </a:p>
      </dgm:t>
    </dgm:pt>
    <dgm:pt modelId="{3BDBF2BC-E685-42D7-AE89-D0DC29C323D7}" type="parTrans" cxnId="{F35F6AF3-3F72-4124-A406-22E9103CF708}">
      <dgm:prSet/>
      <dgm:spPr/>
      <dgm:t>
        <a:bodyPr/>
        <a:lstStyle/>
        <a:p>
          <a:endParaRPr lang="en-US"/>
        </a:p>
      </dgm:t>
    </dgm:pt>
    <dgm:pt modelId="{6C67251B-9A91-4B57-B01C-4E9B615C5850}" type="sibTrans" cxnId="{F35F6AF3-3F72-4124-A406-22E9103CF708}">
      <dgm:prSet/>
      <dgm:spPr/>
      <dgm:t>
        <a:bodyPr/>
        <a:lstStyle/>
        <a:p>
          <a:endParaRPr lang="en-US"/>
        </a:p>
      </dgm:t>
    </dgm:pt>
    <dgm:pt modelId="{0114F59E-3ECA-4A9A-9570-133BDC38A1C0}">
      <dgm:prSet custT="1"/>
      <dgm:spPr/>
      <dgm:t>
        <a:bodyPr/>
        <a:lstStyle/>
        <a:p>
          <a:r>
            <a:rPr lang="en-US" sz="1200" b="1" dirty="0" smtClean="0">
              <a:latin typeface="Arial" pitchFamily="34" charset="0"/>
            </a:rPr>
            <a:t>Line Organizations</a:t>
          </a:r>
          <a:endParaRPr lang="en-US" sz="1200" b="1" dirty="0">
            <a:latin typeface="Arial" pitchFamily="34" charset="0"/>
          </a:endParaRPr>
        </a:p>
      </dgm:t>
    </dgm:pt>
    <dgm:pt modelId="{D0D00185-F71E-4F86-BAEF-EF720D1FE124}" type="parTrans" cxnId="{659180C9-6B0A-408A-8342-2998B19D07C3}">
      <dgm:prSet/>
      <dgm:spPr/>
      <dgm:t>
        <a:bodyPr/>
        <a:lstStyle/>
        <a:p>
          <a:endParaRPr lang="en-US"/>
        </a:p>
      </dgm:t>
    </dgm:pt>
    <dgm:pt modelId="{4F9B75DD-F321-43E0-B9A5-04D86DFB8CF5}" type="sibTrans" cxnId="{659180C9-6B0A-408A-8342-2998B19D07C3}">
      <dgm:prSet/>
      <dgm:spPr/>
      <dgm:t>
        <a:bodyPr/>
        <a:lstStyle/>
        <a:p>
          <a:endParaRPr lang="en-US"/>
        </a:p>
      </dgm:t>
    </dgm:pt>
    <dgm:pt modelId="{BBCAA228-93EA-4755-B067-F4CCE6C4CD53}">
      <dgm:prSet custT="1"/>
      <dgm:spPr/>
      <dgm:t>
        <a:bodyPr/>
        <a:lstStyle/>
        <a:p>
          <a:r>
            <a:rPr lang="en-US" sz="1200" b="1" dirty="0" smtClean="0">
              <a:latin typeface="Arial" pitchFamily="34" charset="0"/>
            </a:rPr>
            <a:t>Frontline Employees </a:t>
          </a:r>
          <a:endParaRPr lang="en-US" sz="1200" b="1" dirty="0">
            <a:latin typeface="Arial" pitchFamily="34" charset="0"/>
          </a:endParaRPr>
        </a:p>
      </dgm:t>
    </dgm:pt>
    <dgm:pt modelId="{7DC5B3C4-2593-4C91-ACE5-99615681871C}" type="parTrans" cxnId="{91925F07-AFB7-48C6-9DEB-A70CCA3F28FA}">
      <dgm:prSet/>
      <dgm:spPr/>
      <dgm:t>
        <a:bodyPr/>
        <a:lstStyle/>
        <a:p>
          <a:endParaRPr lang="en-US"/>
        </a:p>
      </dgm:t>
    </dgm:pt>
    <dgm:pt modelId="{543DCDE7-3807-45EB-AD9D-13E3D19DB6AA}" type="sibTrans" cxnId="{91925F07-AFB7-48C6-9DEB-A70CCA3F28FA}">
      <dgm:prSet/>
      <dgm:spPr/>
      <dgm:t>
        <a:bodyPr/>
        <a:lstStyle/>
        <a:p>
          <a:endParaRPr lang="en-US"/>
        </a:p>
      </dgm:t>
    </dgm:pt>
    <dgm:pt modelId="{E2390784-D10D-4594-81BA-4249F30B8E1C}">
      <dgm:prSet custT="1"/>
      <dgm:spPr/>
      <dgm:t>
        <a:bodyPr/>
        <a:lstStyle/>
        <a:p>
          <a:r>
            <a:rPr lang="en-US" sz="1200" b="1" dirty="0" smtClean="0">
              <a:latin typeface="Arial" pitchFamily="34" charset="0"/>
            </a:rPr>
            <a:t>Functional</a:t>
          </a:r>
          <a:endParaRPr lang="en-US" sz="1200" b="1" dirty="0">
            <a:latin typeface="Arial" pitchFamily="34" charset="0"/>
          </a:endParaRPr>
        </a:p>
      </dgm:t>
    </dgm:pt>
    <dgm:pt modelId="{7FED5188-7021-4CFB-9F89-B7A999A41EF1}" type="parTrans" cxnId="{4286C98E-1491-462F-A2BC-376FCDB47B4C}">
      <dgm:prSet/>
      <dgm:spPr/>
      <dgm:t>
        <a:bodyPr/>
        <a:lstStyle/>
        <a:p>
          <a:endParaRPr lang="en-US"/>
        </a:p>
      </dgm:t>
    </dgm:pt>
    <dgm:pt modelId="{6119C0D7-3FC4-4E26-8AD8-3D4513062A37}" type="sibTrans" cxnId="{4286C98E-1491-462F-A2BC-376FCDB47B4C}">
      <dgm:prSet/>
      <dgm:spPr/>
      <dgm:t>
        <a:bodyPr/>
        <a:lstStyle/>
        <a:p>
          <a:endParaRPr lang="en-US"/>
        </a:p>
      </dgm:t>
    </dgm:pt>
    <dgm:pt modelId="{AE598744-F713-47B4-B2AA-7D54BA4CBA0A}">
      <dgm:prSet custT="1"/>
      <dgm:spPr/>
      <dgm:t>
        <a:bodyPr/>
        <a:lstStyle/>
        <a:p>
          <a:endParaRPr lang="en-US" sz="1200" b="1" dirty="0">
            <a:latin typeface="Arial" pitchFamily="34" charset="0"/>
          </a:endParaRPr>
        </a:p>
      </dgm:t>
    </dgm:pt>
    <dgm:pt modelId="{8B7D8E8F-E9ED-4C25-9E7B-F078B267A25A}" type="parTrans" cxnId="{8761D0FF-DE4D-40BA-9928-93ADD909D28A}">
      <dgm:prSet/>
      <dgm:spPr/>
      <dgm:t>
        <a:bodyPr/>
        <a:lstStyle/>
        <a:p>
          <a:endParaRPr lang="en-US"/>
        </a:p>
      </dgm:t>
    </dgm:pt>
    <dgm:pt modelId="{8BD68D6F-D53A-40E4-A6C8-BE25B97E8268}" type="sibTrans" cxnId="{8761D0FF-DE4D-40BA-9928-93ADD909D28A}">
      <dgm:prSet/>
      <dgm:spPr/>
      <dgm:t>
        <a:bodyPr/>
        <a:lstStyle/>
        <a:p>
          <a:endParaRPr lang="en-US"/>
        </a:p>
      </dgm:t>
    </dgm:pt>
    <dgm:pt modelId="{C54EC4C7-0A45-46F5-AC5A-6909647C52CC}">
      <dgm:prSet custT="1"/>
      <dgm:spPr/>
      <dgm:t>
        <a:bodyPr/>
        <a:lstStyle/>
        <a:p>
          <a:r>
            <a:rPr lang="en-US" sz="1200" b="1" dirty="0" smtClean="0">
              <a:latin typeface="Arial" pitchFamily="34" charset="0"/>
            </a:rPr>
            <a:t>Salary Structures</a:t>
          </a:r>
          <a:endParaRPr lang="en-US" sz="1200" b="1" dirty="0">
            <a:latin typeface="Arial" pitchFamily="34" charset="0"/>
          </a:endParaRPr>
        </a:p>
      </dgm:t>
    </dgm:pt>
    <dgm:pt modelId="{6AA31625-1B68-4271-BF62-25BDF2915ACE}" type="parTrans" cxnId="{0309C43E-8C60-453B-90EA-3B0ACA3E4DF7}">
      <dgm:prSet/>
      <dgm:spPr/>
      <dgm:t>
        <a:bodyPr/>
        <a:lstStyle/>
        <a:p>
          <a:endParaRPr lang="en-US"/>
        </a:p>
      </dgm:t>
    </dgm:pt>
    <dgm:pt modelId="{27A0029B-76C2-42F5-AAA4-14AE191532C0}" type="sibTrans" cxnId="{0309C43E-8C60-453B-90EA-3B0ACA3E4DF7}">
      <dgm:prSet/>
      <dgm:spPr/>
      <dgm:t>
        <a:bodyPr/>
        <a:lstStyle/>
        <a:p>
          <a:endParaRPr lang="en-US"/>
        </a:p>
      </dgm:t>
    </dgm:pt>
    <dgm:pt modelId="{FBD16D42-6670-40D2-8E1D-E262697A94E0}">
      <dgm:prSet custT="1"/>
      <dgm:spPr/>
      <dgm:t>
        <a:bodyPr/>
        <a:lstStyle/>
        <a:p>
          <a:r>
            <a:rPr lang="en-US" sz="1200" b="1" smtClean="0">
              <a:latin typeface="Arial" pitchFamily="34" charset="0"/>
            </a:rPr>
            <a:t>HRIS</a:t>
          </a:r>
          <a:endParaRPr lang="en-US" sz="1200" b="1" dirty="0">
            <a:latin typeface="Arial" pitchFamily="34" charset="0"/>
          </a:endParaRPr>
        </a:p>
      </dgm:t>
    </dgm:pt>
    <dgm:pt modelId="{E7CD9FEE-85A3-40D0-9A7D-4A212458BC5B}" type="parTrans" cxnId="{841AFAE2-AD6E-466D-8E38-612CC82FB8A3}">
      <dgm:prSet/>
      <dgm:spPr/>
      <dgm:t>
        <a:bodyPr/>
        <a:lstStyle/>
        <a:p>
          <a:endParaRPr lang="en-US"/>
        </a:p>
      </dgm:t>
    </dgm:pt>
    <dgm:pt modelId="{43D2DF97-F808-409E-B8DC-4380B6F80024}" type="sibTrans" cxnId="{841AFAE2-AD6E-466D-8E38-612CC82FB8A3}">
      <dgm:prSet/>
      <dgm:spPr/>
      <dgm:t>
        <a:bodyPr/>
        <a:lstStyle/>
        <a:p>
          <a:endParaRPr lang="en-US"/>
        </a:p>
      </dgm:t>
    </dgm:pt>
    <dgm:pt modelId="{1A4B6ED6-1F17-47A7-BC2C-D4EAAE62E590}">
      <dgm:prSet custT="1"/>
      <dgm:spPr/>
      <dgm:t>
        <a:bodyPr/>
        <a:lstStyle/>
        <a:p>
          <a:r>
            <a:rPr lang="en-US" sz="1200" b="1" smtClean="0">
              <a:latin typeface="Arial" pitchFamily="34" charset="0"/>
            </a:rPr>
            <a:t>Data Sharing</a:t>
          </a:r>
          <a:endParaRPr lang="en-US" sz="1200" b="1" dirty="0">
            <a:latin typeface="Arial" pitchFamily="34" charset="0"/>
          </a:endParaRPr>
        </a:p>
      </dgm:t>
    </dgm:pt>
    <dgm:pt modelId="{8C7749A5-2BBA-4927-A8CF-EE047C1F6FF4}" type="parTrans" cxnId="{C23536C1-7A07-4A7E-8E2A-1B639F449FE8}">
      <dgm:prSet/>
      <dgm:spPr/>
      <dgm:t>
        <a:bodyPr/>
        <a:lstStyle/>
        <a:p>
          <a:endParaRPr lang="en-US"/>
        </a:p>
      </dgm:t>
    </dgm:pt>
    <dgm:pt modelId="{4A256C69-B77C-4CB1-BB26-686294F0906D}" type="sibTrans" cxnId="{C23536C1-7A07-4A7E-8E2A-1B639F449FE8}">
      <dgm:prSet/>
      <dgm:spPr/>
      <dgm:t>
        <a:bodyPr/>
        <a:lstStyle/>
        <a:p>
          <a:endParaRPr lang="en-US"/>
        </a:p>
      </dgm:t>
    </dgm:pt>
    <dgm:pt modelId="{600E05BD-0EA2-45D2-9543-F636E09D1DAD}">
      <dgm:prSet custT="1"/>
      <dgm:spPr/>
      <dgm:t>
        <a:bodyPr/>
        <a:lstStyle/>
        <a:p>
          <a:r>
            <a:rPr lang="en-US" sz="1200" b="1" dirty="0" smtClean="0">
              <a:latin typeface="Arial" pitchFamily="34" charset="0"/>
            </a:rPr>
            <a:t>Policy/Procedure</a:t>
          </a:r>
          <a:endParaRPr lang="en-US" sz="1200" b="1" dirty="0">
            <a:latin typeface="Arial" pitchFamily="34" charset="0"/>
          </a:endParaRPr>
        </a:p>
      </dgm:t>
    </dgm:pt>
    <dgm:pt modelId="{2B1DF25A-6B37-4193-A5BA-611E9009841E}" type="parTrans" cxnId="{F6EAF73D-B827-49A9-8EA9-ED86326F9934}">
      <dgm:prSet/>
      <dgm:spPr/>
      <dgm:t>
        <a:bodyPr/>
        <a:lstStyle/>
        <a:p>
          <a:endParaRPr lang="en-US"/>
        </a:p>
      </dgm:t>
    </dgm:pt>
    <dgm:pt modelId="{2BC31489-3A2A-40E6-AF38-027E2EE8FDB6}" type="sibTrans" cxnId="{F6EAF73D-B827-49A9-8EA9-ED86326F9934}">
      <dgm:prSet/>
      <dgm:spPr/>
      <dgm:t>
        <a:bodyPr/>
        <a:lstStyle/>
        <a:p>
          <a:endParaRPr lang="en-US"/>
        </a:p>
      </dgm:t>
    </dgm:pt>
    <dgm:pt modelId="{A15AC472-033B-4B7B-A803-160037A2FF65}">
      <dgm:prSet phldrT="[Text]" custT="1"/>
      <dgm:spPr/>
      <dgm:t>
        <a:bodyPr/>
        <a:lstStyle/>
        <a:p>
          <a:endParaRPr lang="en-US" sz="1200" b="1" dirty="0"/>
        </a:p>
      </dgm:t>
    </dgm:pt>
    <dgm:pt modelId="{B78528AB-27A0-4219-9BCD-CC0D26E88AC3}" type="parTrans" cxnId="{F4D7509F-D369-41C9-B756-F7BF715EFAF5}">
      <dgm:prSet/>
      <dgm:spPr/>
      <dgm:t>
        <a:bodyPr/>
        <a:lstStyle/>
        <a:p>
          <a:endParaRPr lang="en-US"/>
        </a:p>
      </dgm:t>
    </dgm:pt>
    <dgm:pt modelId="{A072ACEF-A50A-43CE-A027-7C92A4872B18}" type="sibTrans" cxnId="{F4D7509F-D369-41C9-B756-F7BF715EFAF5}">
      <dgm:prSet/>
      <dgm:spPr/>
      <dgm:t>
        <a:bodyPr/>
        <a:lstStyle/>
        <a:p>
          <a:endParaRPr lang="en-US"/>
        </a:p>
      </dgm:t>
    </dgm:pt>
    <dgm:pt modelId="{5A6A9A0C-E19E-44AB-8CCD-CB70FFED456C}">
      <dgm:prSet phldrT="[Text]" custT="1"/>
      <dgm:spPr/>
      <dgm:t>
        <a:bodyPr/>
        <a:lstStyle/>
        <a:p>
          <a:r>
            <a:rPr lang="en-US" sz="1200" b="1" dirty="0" smtClean="0">
              <a:latin typeface="Arial" pitchFamily="34" charset="0"/>
            </a:rPr>
            <a:t>Cultural </a:t>
          </a:r>
          <a:endParaRPr lang="en-US" sz="1200" b="1" dirty="0"/>
        </a:p>
      </dgm:t>
    </dgm:pt>
    <dgm:pt modelId="{3B3369F7-AB2E-4405-BA3C-F74332ED6455}" type="parTrans" cxnId="{A8293E80-647D-4884-A712-4F5EB3578935}">
      <dgm:prSet/>
      <dgm:spPr/>
      <dgm:t>
        <a:bodyPr/>
        <a:lstStyle/>
        <a:p>
          <a:endParaRPr lang="en-US"/>
        </a:p>
      </dgm:t>
    </dgm:pt>
    <dgm:pt modelId="{35702404-AFA1-4510-8A4C-B2F348C357D6}" type="sibTrans" cxnId="{A8293E80-647D-4884-A712-4F5EB3578935}">
      <dgm:prSet/>
      <dgm:spPr/>
      <dgm:t>
        <a:bodyPr/>
        <a:lstStyle/>
        <a:p>
          <a:endParaRPr lang="en-US"/>
        </a:p>
      </dgm:t>
    </dgm:pt>
    <dgm:pt modelId="{4866DF31-18F8-4417-9067-A2AE8E0E98DB}">
      <dgm:prSet custT="1"/>
      <dgm:spPr/>
      <dgm:t>
        <a:bodyPr/>
        <a:lstStyle/>
        <a:p>
          <a:r>
            <a:rPr lang="en-US" sz="1200" b="1" dirty="0" smtClean="0">
              <a:latin typeface="Arial" pitchFamily="34" charset="0"/>
            </a:rPr>
            <a:t>Whole Systems</a:t>
          </a:r>
          <a:endParaRPr lang="en-US" sz="1200" b="1" dirty="0">
            <a:latin typeface="Arial" pitchFamily="34" charset="0"/>
          </a:endParaRPr>
        </a:p>
      </dgm:t>
    </dgm:pt>
    <dgm:pt modelId="{26E9CD25-8811-44A7-90EA-5176DBC72C07}" type="sibTrans" cxnId="{803CC68F-C04A-4746-A4C6-E8D501A198FC}">
      <dgm:prSet/>
      <dgm:spPr/>
      <dgm:t>
        <a:bodyPr/>
        <a:lstStyle/>
        <a:p>
          <a:endParaRPr lang="en-US"/>
        </a:p>
      </dgm:t>
    </dgm:pt>
    <dgm:pt modelId="{FE410DDC-F797-4127-BDE4-FCD53047C872}" type="parTrans" cxnId="{803CC68F-C04A-4746-A4C6-E8D501A198FC}">
      <dgm:prSet/>
      <dgm:spPr/>
      <dgm:t>
        <a:bodyPr/>
        <a:lstStyle/>
        <a:p>
          <a:endParaRPr lang="en-US"/>
        </a:p>
      </dgm:t>
    </dgm:pt>
    <dgm:pt modelId="{4D33D496-38AA-4184-8A96-9D423586455C}" type="pres">
      <dgm:prSet presAssocID="{00E2ABDB-E0A8-4885-88CE-91DCC33CD94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4B5B20-6FBF-4BC6-B3CD-976839FF8DA6}" type="pres">
      <dgm:prSet presAssocID="{00E2ABDB-E0A8-4885-88CE-91DCC33CD948}" presName="children" presStyleCnt="0"/>
      <dgm:spPr/>
    </dgm:pt>
    <dgm:pt modelId="{C634B631-DCCA-4EA4-9AF1-0B3E5F7C2027}" type="pres">
      <dgm:prSet presAssocID="{00E2ABDB-E0A8-4885-88CE-91DCC33CD948}" presName="child1group" presStyleCnt="0"/>
      <dgm:spPr/>
    </dgm:pt>
    <dgm:pt modelId="{089DEC77-4809-4622-AB5B-33D2A36D2CD3}" type="pres">
      <dgm:prSet presAssocID="{00E2ABDB-E0A8-4885-88CE-91DCC33CD948}" presName="child1" presStyleLbl="bgAcc1" presStyleIdx="0" presStyleCnt="4" custScaleX="119548" custScaleY="142578" custLinFactNeighborX="-8630" custLinFactNeighborY="195"/>
      <dgm:spPr/>
      <dgm:t>
        <a:bodyPr/>
        <a:lstStyle/>
        <a:p>
          <a:endParaRPr lang="en-US"/>
        </a:p>
      </dgm:t>
    </dgm:pt>
    <dgm:pt modelId="{FF5F9990-77A0-4923-8763-7B98F883C075}" type="pres">
      <dgm:prSet presAssocID="{00E2ABDB-E0A8-4885-88CE-91DCC33CD948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D621A9-EF63-4034-8338-0CEE566A02D0}" type="pres">
      <dgm:prSet presAssocID="{00E2ABDB-E0A8-4885-88CE-91DCC33CD948}" presName="child2group" presStyleCnt="0"/>
      <dgm:spPr/>
    </dgm:pt>
    <dgm:pt modelId="{2D1F3756-B9EB-4AC9-9154-7DE76B732676}" type="pres">
      <dgm:prSet presAssocID="{00E2ABDB-E0A8-4885-88CE-91DCC33CD948}" presName="child2" presStyleLbl="bgAcc1" presStyleIdx="1" presStyleCnt="4" custScaleX="119548" custScaleY="142578" custLinFactNeighborX="5843" custLinFactNeighborY="195"/>
      <dgm:spPr/>
      <dgm:t>
        <a:bodyPr/>
        <a:lstStyle/>
        <a:p>
          <a:endParaRPr lang="en-US"/>
        </a:p>
      </dgm:t>
    </dgm:pt>
    <dgm:pt modelId="{AC3F4331-9CBD-4D22-811D-A05F20543F03}" type="pres">
      <dgm:prSet presAssocID="{00E2ABDB-E0A8-4885-88CE-91DCC33CD94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C7633A-8885-497B-8C6D-9B69FBF77542}" type="pres">
      <dgm:prSet presAssocID="{00E2ABDB-E0A8-4885-88CE-91DCC33CD948}" presName="child3group" presStyleCnt="0"/>
      <dgm:spPr/>
    </dgm:pt>
    <dgm:pt modelId="{FE4FC745-761A-4348-A6A5-CE9CFE930A35}" type="pres">
      <dgm:prSet presAssocID="{00E2ABDB-E0A8-4885-88CE-91DCC33CD948}" presName="child3" presStyleLbl="bgAcc1" presStyleIdx="2" presStyleCnt="4" custScaleX="119548" custScaleY="142578" custLinFactNeighborX="16091" custLinFactNeighborY="-6641"/>
      <dgm:spPr/>
      <dgm:t>
        <a:bodyPr/>
        <a:lstStyle/>
        <a:p>
          <a:endParaRPr lang="en-US"/>
        </a:p>
      </dgm:t>
    </dgm:pt>
    <dgm:pt modelId="{56299FB9-91C6-4280-8893-CC4C315B8F09}" type="pres">
      <dgm:prSet presAssocID="{00E2ABDB-E0A8-4885-88CE-91DCC33CD948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FE3E60-D05B-4623-B610-6EB37A8CA1BE}" type="pres">
      <dgm:prSet presAssocID="{00E2ABDB-E0A8-4885-88CE-91DCC33CD948}" presName="child4group" presStyleCnt="0"/>
      <dgm:spPr/>
    </dgm:pt>
    <dgm:pt modelId="{7764E699-64F9-4B5D-A763-8A2707FB93B3}" type="pres">
      <dgm:prSet presAssocID="{00E2ABDB-E0A8-4885-88CE-91DCC33CD948}" presName="child4" presStyleLbl="bgAcc1" presStyleIdx="3" presStyleCnt="4" custScaleX="119548" custScaleY="142578" custLinFactNeighborX="-8630" custLinFactNeighborY="-6641"/>
      <dgm:spPr/>
      <dgm:t>
        <a:bodyPr/>
        <a:lstStyle/>
        <a:p>
          <a:endParaRPr lang="en-US"/>
        </a:p>
      </dgm:t>
    </dgm:pt>
    <dgm:pt modelId="{0333AD0D-35FD-4909-A294-1C9E9367FB6E}" type="pres">
      <dgm:prSet presAssocID="{00E2ABDB-E0A8-4885-88CE-91DCC33CD948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0BBA4C-EA74-4C86-B1FD-A87D43067ADA}" type="pres">
      <dgm:prSet presAssocID="{00E2ABDB-E0A8-4885-88CE-91DCC33CD948}" presName="childPlaceholder" presStyleCnt="0"/>
      <dgm:spPr/>
    </dgm:pt>
    <dgm:pt modelId="{E9FCCE97-E6CD-4C50-BA6F-74D8CB9D2A4E}" type="pres">
      <dgm:prSet presAssocID="{00E2ABDB-E0A8-4885-88CE-91DCC33CD948}" presName="circle" presStyleCnt="0"/>
      <dgm:spPr/>
    </dgm:pt>
    <dgm:pt modelId="{2F6AC87C-020D-489C-9654-78403860F7DC}" type="pres">
      <dgm:prSet presAssocID="{00E2ABDB-E0A8-4885-88CE-91DCC33CD94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7106F-4BD1-4DA9-902E-A1BF4071F5DF}" type="pres">
      <dgm:prSet presAssocID="{00E2ABDB-E0A8-4885-88CE-91DCC33CD94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50CB2-C3E9-4EE0-B9A8-BC162288BE9C}" type="pres">
      <dgm:prSet presAssocID="{00E2ABDB-E0A8-4885-88CE-91DCC33CD94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E10C03-AB18-46F8-B4F4-6A91CB92C9EF}" type="pres">
      <dgm:prSet presAssocID="{00E2ABDB-E0A8-4885-88CE-91DCC33CD94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2FB4F-06D6-4D8B-8081-CA25FCAB02DE}" type="pres">
      <dgm:prSet presAssocID="{00E2ABDB-E0A8-4885-88CE-91DCC33CD948}" presName="quadrantPlaceholder" presStyleCnt="0"/>
      <dgm:spPr/>
    </dgm:pt>
    <dgm:pt modelId="{9A7638D7-9466-4C4E-9A56-FA4FEB66781F}" type="pres">
      <dgm:prSet presAssocID="{00E2ABDB-E0A8-4885-88CE-91DCC33CD948}" presName="center1" presStyleLbl="fgShp" presStyleIdx="0" presStyleCnt="2"/>
      <dgm:spPr/>
    </dgm:pt>
    <dgm:pt modelId="{C6D7B8AB-B532-48BB-A3D6-86013D7F178A}" type="pres">
      <dgm:prSet presAssocID="{00E2ABDB-E0A8-4885-88CE-91DCC33CD948}" presName="center2" presStyleLbl="fgShp" presStyleIdx="1" presStyleCnt="2"/>
      <dgm:spPr/>
    </dgm:pt>
  </dgm:ptLst>
  <dgm:cxnLst>
    <dgm:cxn modelId="{455BF419-9D32-4A33-9589-66A910E7432B}" type="presOf" srcId="{AE598744-F713-47B4-B2AA-7D54BA4CBA0A}" destId="{FE4FC745-761A-4348-A6A5-CE9CFE930A35}" srcOrd="0" destOrd="5" presId="urn:microsoft.com/office/officeart/2005/8/layout/cycle4#1"/>
    <dgm:cxn modelId="{B987DAD2-E3A8-40AD-A658-33ABE403E992}" srcId="{2D41EA6C-13F7-43C6-91ED-1209B6E20DB6}" destId="{B375683A-1F1A-407E-AABB-B5C615897D8B}" srcOrd="1" destOrd="0" parTransId="{89EFB23F-11F4-439B-A8BD-02F401689B88}" sibTransId="{57F9FDFC-5CEE-4F34-B90F-BB474D0E2478}"/>
    <dgm:cxn modelId="{276FE89F-6458-4F77-A2C3-02D12AD114A1}" srcId="{00E2ABDB-E0A8-4885-88CE-91DCC33CD948}" destId="{3261510C-D875-43B4-A8C8-B0C368F0298B}" srcOrd="0" destOrd="0" parTransId="{A4A1CC09-2355-4447-90EA-F13079F6D35D}" sibTransId="{3BF37D48-581F-4DCF-9493-1D500185900A}"/>
    <dgm:cxn modelId="{141D8086-8202-4CAA-8DF1-4C12CCF746CA}" type="presOf" srcId="{8D470B80-7CF1-4C4F-BFF7-D1635A4AC68D}" destId="{FF5F9990-77A0-4923-8763-7B98F883C075}" srcOrd="1" destOrd="1" presId="urn:microsoft.com/office/officeart/2005/8/layout/cycle4#1"/>
    <dgm:cxn modelId="{47669413-63D0-437B-ADC0-A2B7E754CF00}" srcId="{3261510C-D875-43B4-A8C8-B0C368F0298B}" destId="{3EDEBC6B-961B-471F-ADBB-F9633310260E}" srcOrd="0" destOrd="0" parTransId="{C04751B3-5A24-4A8E-8DBA-A986C8A737B6}" sibTransId="{4FA8C9B0-FAE2-4CE4-9BFF-B63701B391E6}"/>
    <dgm:cxn modelId="{A588754D-06DD-40BB-93C8-5FBEF171C69D}" srcId="{928A03A8-46AB-4E82-8C33-DD58670CCD9F}" destId="{0D929EA7-552A-47F6-BC60-33A877CB2D95}" srcOrd="2" destOrd="0" parTransId="{78FA754E-FB94-4B8F-9426-186C83DA9605}" sibTransId="{647BA57A-9EB0-4656-867C-2AA5A1F6D604}"/>
    <dgm:cxn modelId="{A8293E80-647D-4884-A712-4F5EB3578935}" srcId="{2D41EA6C-13F7-43C6-91ED-1209B6E20DB6}" destId="{5A6A9A0C-E19E-44AB-8CCD-CB70FFED456C}" srcOrd="2" destOrd="0" parTransId="{3B3369F7-AB2E-4405-BA3C-F74332ED6455}" sibTransId="{35702404-AFA1-4510-8A4C-B2F348C357D6}"/>
    <dgm:cxn modelId="{514609C6-E81A-4CEE-8AAF-0DEF6424EB6E}" type="presOf" srcId="{A15AC472-033B-4B7B-A803-160037A2FF65}" destId="{56299FB9-91C6-4280-8893-CC4C315B8F09}" srcOrd="1" destOrd="0" presId="urn:microsoft.com/office/officeart/2005/8/layout/cycle4#1"/>
    <dgm:cxn modelId="{8C37D26A-8768-465E-884B-79CA1BAF0B6F}" type="presOf" srcId="{C408E9C9-EFDF-4079-8AC3-66B8124F9FC6}" destId="{0333AD0D-35FD-4909-A294-1C9E9367FB6E}" srcOrd="1" destOrd="0" presId="urn:microsoft.com/office/officeart/2005/8/layout/cycle4#1"/>
    <dgm:cxn modelId="{B5CC8528-8A1F-43EB-B7AF-9097A2002BD9}" type="presOf" srcId="{3261510C-D875-43B4-A8C8-B0C368F0298B}" destId="{2F6AC87C-020D-489C-9654-78403860F7DC}" srcOrd="0" destOrd="0" presId="urn:microsoft.com/office/officeart/2005/8/layout/cycle4#1"/>
    <dgm:cxn modelId="{30EFDAFB-3D8C-492A-A6E2-ACE94E57423F}" type="presOf" srcId="{0D929EA7-552A-47F6-BC60-33A877CB2D95}" destId="{0333AD0D-35FD-4909-A294-1C9E9367FB6E}" srcOrd="1" destOrd="2" presId="urn:microsoft.com/office/officeart/2005/8/layout/cycle4#1"/>
    <dgm:cxn modelId="{35D82458-1FF7-4FD6-9A51-1443D5C09529}" type="presOf" srcId="{5A36412A-D892-4030-8B51-AD75D22F4112}" destId="{7764E699-64F9-4B5D-A763-8A2707FB93B3}" srcOrd="0" destOrd="3" presId="urn:microsoft.com/office/officeart/2005/8/layout/cycle4#1"/>
    <dgm:cxn modelId="{8FD2BB4C-ABE7-4516-B18C-0B09EDF26925}" type="presOf" srcId="{24F785EB-E62D-41EA-9E7D-6BDBB4769142}" destId="{FF5F9990-77A0-4923-8763-7B98F883C075}" srcOrd="1" destOrd="2" presId="urn:microsoft.com/office/officeart/2005/8/layout/cycle4#1"/>
    <dgm:cxn modelId="{38C9A58C-3535-4DC3-B572-2220F4BF8F78}" type="presOf" srcId="{1A4B6ED6-1F17-47A7-BC2C-D4EAAE62E590}" destId="{AC3F4331-9CBD-4D22-811D-A05F20543F03}" srcOrd="1" destOrd="3" presId="urn:microsoft.com/office/officeart/2005/8/layout/cycle4#1"/>
    <dgm:cxn modelId="{0D7D65C1-83EB-414B-A9D5-C87355A9B4BE}" type="presOf" srcId="{8681BFBB-B483-4AE5-B17F-BFC6866F57B9}" destId="{089DEC77-4809-4622-AB5B-33D2A36D2CD3}" srcOrd="0" destOrd="3" presId="urn:microsoft.com/office/officeart/2005/8/layout/cycle4#1"/>
    <dgm:cxn modelId="{841AFAE2-AD6E-466D-8E38-612CC82FB8A3}" srcId="{08125C18-7733-404B-BDAA-5614FD9C62FB}" destId="{FBD16D42-6670-40D2-8E1D-E262697A94E0}" srcOrd="2" destOrd="0" parTransId="{E7CD9FEE-85A3-40D0-9A7D-4A212458BC5B}" sibTransId="{43D2DF97-F808-409E-B8DC-4380B6F80024}"/>
    <dgm:cxn modelId="{6230200C-6211-4496-8064-422AFEFB24D4}" srcId="{3261510C-D875-43B4-A8C8-B0C368F0298B}" destId="{366E33C8-B844-431C-B9F1-DD43A8235080}" srcOrd="5" destOrd="0" parTransId="{8CA2F67A-44A1-466E-A88D-19CD05CFB0F5}" sibTransId="{D4216F3C-8180-493F-AD05-30652179D9AF}"/>
    <dgm:cxn modelId="{0535C722-88CE-4E63-8595-5393E5BE102B}" type="presOf" srcId="{F38636C2-BF1B-44E4-9C44-66FCDA81600E}" destId="{7764E699-64F9-4B5D-A763-8A2707FB93B3}" srcOrd="0" destOrd="1" presId="urn:microsoft.com/office/officeart/2005/8/layout/cycle4#1"/>
    <dgm:cxn modelId="{86470C5F-2526-4D2C-819F-D7A975ED78BA}" srcId="{3261510C-D875-43B4-A8C8-B0C368F0298B}" destId="{24F785EB-E62D-41EA-9E7D-6BDBB4769142}" srcOrd="2" destOrd="0" parTransId="{0C9C2390-35D5-4CFC-986A-70C6C105DBE2}" sibTransId="{EC8D9553-91A5-4AC6-AB75-85B20CA5D28F}"/>
    <dgm:cxn modelId="{4286C98E-1491-462F-A2BC-376FCDB47B4C}" srcId="{2D41EA6C-13F7-43C6-91ED-1209B6E20DB6}" destId="{E2390784-D10D-4594-81BA-4249F30B8E1C}" srcOrd="3" destOrd="0" parTransId="{7FED5188-7021-4CFB-9F89-B7A999A41EF1}" sibTransId="{6119C0D7-3FC4-4E26-8AD8-3D4513062A37}"/>
    <dgm:cxn modelId="{94D99B77-EFA6-4C16-98CA-160F9D72AE93}" srcId="{08125C18-7733-404B-BDAA-5614FD9C62FB}" destId="{81A471EA-E958-4968-9342-DB9A9EA694A0}" srcOrd="0" destOrd="0" parTransId="{326D31D2-A21B-4C5D-A17C-9C507AAAA923}" sibTransId="{9AD700CB-8895-4561-AF38-2533ADB49884}"/>
    <dgm:cxn modelId="{F317B0F9-D8D6-4E77-847D-267390B06AFD}" type="presOf" srcId="{0114F59E-3ECA-4A9A-9570-133BDC38A1C0}" destId="{7764E699-64F9-4B5D-A763-8A2707FB93B3}" srcOrd="0" destOrd="4" presId="urn:microsoft.com/office/officeart/2005/8/layout/cycle4#1"/>
    <dgm:cxn modelId="{83F34E62-05DA-4C49-9C12-AF0628E246CF}" type="presOf" srcId="{B375683A-1F1A-407E-AABB-B5C615897D8B}" destId="{FE4FC745-761A-4348-A6A5-CE9CFE930A35}" srcOrd="0" destOrd="1" presId="urn:microsoft.com/office/officeart/2005/8/layout/cycle4#1"/>
    <dgm:cxn modelId="{6042AFBC-91D3-4E7C-8396-05A3DD1D7039}" srcId="{928A03A8-46AB-4E82-8C33-DD58670CCD9F}" destId="{C408E9C9-EFDF-4079-8AC3-66B8124F9FC6}" srcOrd="0" destOrd="0" parTransId="{ADEBF945-6BD3-4AF3-BD47-9FAB4850EC8B}" sibTransId="{92C20B7D-BDAE-446E-A992-7FD743DDB270}"/>
    <dgm:cxn modelId="{152AB697-9F3F-4F3D-8B59-A60926CF5195}" type="presOf" srcId="{600E05BD-0EA2-45D2-9543-F636E09D1DAD}" destId="{AC3F4331-9CBD-4D22-811D-A05F20543F03}" srcOrd="1" destOrd="4" presId="urn:microsoft.com/office/officeart/2005/8/layout/cycle4#1"/>
    <dgm:cxn modelId="{C23536C1-7A07-4A7E-8E2A-1B639F449FE8}" srcId="{08125C18-7733-404B-BDAA-5614FD9C62FB}" destId="{1A4B6ED6-1F17-47A7-BC2C-D4EAAE62E590}" srcOrd="3" destOrd="0" parTransId="{8C7749A5-2BBA-4927-A8CF-EE047C1F6FF4}" sibTransId="{4A256C69-B77C-4CB1-BB26-686294F0906D}"/>
    <dgm:cxn modelId="{6E49552C-86B7-4ABE-9FD4-3FD96A16BAE8}" type="presOf" srcId="{F38636C2-BF1B-44E4-9C44-66FCDA81600E}" destId="{0333AD0D-35FD-4909-A294-1C9E9367FB6E}" srcOrd="1" destOrd="1" presId="urn:microsoft.com/office/officeart/2005/8/layout/cycle4#1"/>
    <dgm:cxn modelId="{8761D0FF-DE4D-40BA-9928-93ADD909D28A}" srcId="{2D41EA6C-13F7-43C6-91ED-1209B6E20DB6}" destId="{AE598744-F713-47B4-B2AA-7D54BA4CBA0A}" srcOrd="5" destOrd="0" parTransId="{8B7D8E8F-E9ED-4C25-9E7B-F078B267A25A}" sibTransId="{8BD68D6F-D53A-40E4-A6C8-BE25B97E8268}"/>
    <dgm:cxn modelId="{B88C6EAA-628E-45B8-A1E6-DCBE9B9F7669}" type="presOf" srcId="{0114F59E-3ECA-4A9A-9570-133BDC38A1C0}" destId="{0333AD0D-35FD-4909-A294-1C9E9367FB6E}" srcOrd="1" destOrd="4" presId="urn:microsoft.com/office/officeart/2005/8/layout/cycle4#1"/>
    <dgm:cxn modelId="{FF6DECB4-B3E1-45BA-9709-5012C8BDDDAE}" srcId="{3261510C-D875-43B4-A8C8-B0C368F0298B}" destId="{8681BFBB-B483-4AE5-B17F-BFC6866F57B9}" srcOrd="3" destOrd="0" parTransId="{8DEF07BB-5A68-42F2-8D5D-68E3767706A2}" sibTransId="{4FA90902-C29A-411C-94AA-961BDD4ADACD}"/>
    <dgm:cxn modelId="{F6EAF73D-B827-49A9-8EA9-ED86326F9934}" srcId="{08125C18-7733-404B-BDAA-5614FD9C62FB}" destId="{600E05BD-0EA2-45D2-9543-F636E09D1DAD}" srcOrd="4" destOrd="0" parTransId="{2B1DF25A-6B37-4193-A5BA-611E9009841E}" sibTransId="{2BC31489-3A2A-40E6-AF38-027E2EE8FDB6}"/>
    <dgm:cxn modelId="{2A883823-FE23-4F78-B47B-DB8E147E0B71}" type="presOf" srcId="{A15AC472-033B-4B7B-A803-160037A2FF65}" destId="{FE4FC745-761A-4348-A6A5-CE9CFE930A35}" srcOrd="0" destOrd="0" presId="urn:microsoft.com/office/officeart/2005/8/layout/cycle4#1"/>
    <dgm:cxn modelId="{3D433907-8665-4F1D-A37D-66A168E881FE}" type="presOf" srcId="{C54EC4C7-0A45-46F5-AC5A-6909647C52CC}" destId="{2D1F3756-B9EB-4AC9-9154-7DE76B732676}" srcOrd="0" destOrd="1" presId="urn:microsoft.com/office/officeart/2005/8/layout/cycle4#1"/>
    <dgm:cxn modelId="{6C3C6067-EA60-46AF-8D75-AFFE58DF7390}" type="presOf" srcId="{600E05BD-0EA2-45D2-9543-F636E09D1DAD}" destId="{2D1F3756-B9EB-4AC9-9154-7DE76B732676}" srcOrd="0" destOrd="4" presId="urn:microsoft.com/office/officeart/2005/8/layout/cycle4#1"/>
    <dgm:cxn modelId="{865042A9-0D65-466E-A68B-8095E99AB3EA}" type="presOf" srcId="{BBCAA228-93EA-4755-B067-F4CCE6C4CD53}" destId="{7764E699-64F9-4B5D-A763-8A2707FB93B3}" srcOrd="0" destOrd="5" presId="urn:microsoft.com/office/officeart/2005/8/layout/cycle4#1"/>
    <dgm:cxn modelId="{803CC68F-C04A-4746-A4C6-E8D501A198FC}" srcId="{2D41EA6C-13F7-43C6-91ED-1209B6E20DB6}" destId="{4866DF31-18F8-4417-9067-A2AE8E0E98DB}" srcOrd="4" destOrd="0" parTransId="{FE410DDC-F797-4127-BDE4-FCD53047C872}" sibTransId="{26E9CD25-8811-44A7-90EA-5176DBC72C07}"/>
    <dgm:cxn modelId="{7D2C5298-3B26-476E-9B9B-42F221136C95}" type="presOf" srcId="{928A03A8-46AB-4E82-8C33-DD58670CCD9F}" destId="{E4E10C03-AB18-46F8-B4F4-6A91CB92C9EF}" srcOrd="0" destOrd="0" presId="urn:microsoft.com/office/officeart/2005/8/layout/cycle4#1"/>
    <dgm:cxn modelId="{1466CFCB-280F-4EB6-AB2B-E20FE8CF3E8D}" srcId="{00E2ABDB-E0A8-4885-88CE-91DCC33CD948}" destId="{928A03A8-46AB-4E82-8C33-DD58670CCD9F}" srcOrd="3" destOrd="0" parTransId="{BE757DEF-7791-4B1B-80DF-381A5555BB29}" sibTransId="{80CC316A-FCCC-40B8-BF0B-EF3AEE481B38}"/>
    <dgm:cxn modelId="{5E721F65-DCF6-49B4-8E31-12A11CB587C4}" type="presOf" srcId="{4866DF31-18F8-4417-9067-A2AE8E0E98DB}" destId="{56299FB9-91C6-4280-8893-CC4C315B8F09}" srcOrd="1" destOrd="4" presId="urn:microsoft.com/office/officeart/2005/8/layout/cycle4#1"/>
    <dgm:cxn modelId="{23FD1D2A-6C94-41AD-B0D7-6EEE36619BBF}" type="presOf" srcId="{1A4B6ED6-1F17-47A7-BC2C-D4EAAE62E590}" destId="{2D1F3756-B9EB-4AC9-9154-7DE76B732676}" srcOrd="0" destOrd="3" presId="urn:microsoft.com/office/officeart/2005/8/layout/cycle4#1"/>
    <dgm:cxn modelId="{2FFBDEDA-54B2-42F0-9703-F189A99E67B0}" type="presOf" srcId="{E2390784-D10D-4594-81BA-4249F30B8E1C}" destId="{56299FB9-91C6-4280-8893-CC4C315B8F09}" srcOrd="1" destOrd="3" presId="urn:microsoft.com/office/officeart/2005/8/layout/cycle4#1"/>
    <dgm:cxn modelId="{DF7889E6-8385-45C0-A734-FFC8FCFA8CF9}" type="presOf" srcId="{2D41EA6C-13F7-43C6-91ED-1209B6E20DB6}" destId="{34750CB2-C3E9-4EE0-B9A8-BC162288BE9C}" srcOrd="0" destOrd="0" presId="urn:microsoft.com/office/officeart/2005/8/layout/cycle4#1"/>
    <dgm:cxn modelId="{F35F6AF3-3F72-4124-A406-22E9103CF708}" srcId="{928A03A8-46AB-4E82-8C33-DD58670CCD9F}" destId="{5A36412A-D892-4030-8B51-AD75D22F4112}" srcOrd="3" destOrd="0" parTransId="{3BDBF2BC-E685-42D7-AE89-D0DC29C323D7}" sibTransId="{6C67251B-9A91-4B57-B01C-4E9B615C5850}"/>
    <dgm:cxn modelId="{7037C6D9-F8A6-47DA-9CB5-515AE1408F8C}" type="presOf" srcId="{AFD62B1C-42F0-43C2-95E8-96D72F18AE9D}" destId="{FF5F9990-77A0-4923-8763-7B98F883C075}" srcOrd="1" destOrd="4" presId="urn:microsoft.com/office/officeart/2005/8/layout/cycle4#1"/>
    <dgm:cxn modelId="{22C389E0-B389-4A26-B18F-344E69A3B5B7}" srcId="{00E2ABDB-E0A8-4885-88CE-91DCC33CD948}" destId="{2D41EA6C-13F7-43C6-91ED-1209B6E20DB6}" srcOrd="2" destOrd="0" parTransId="{62CF7E68-D58C-46F7-9B3C-F224132C930A}" sibTransId="{60C54251-2CCE-425A-AB41-8F5ABF656F5A}"/>
    <dgm:cxn modelId="{E3966A25-0C25-4382-8EDF-D92FD46B0AE3}" type="presOf" srcId="{AFD62B1C-42F0-43C2-95E8-96D72F18AE9D}" destId="{089DEC77-4809-4622-AB5B-33D2A36D2CD3}" srcOrd="0" destOrd="4" presId="urn:microsoft.com/office/officeart/2005/8/layout/cycle4#1"/>
    <dgm:cxn modelId="{AF0DF604-BC1E-4F86-89B1-B834C66B59C7}" type="presOf" srcId="{8681BFBB-B483-4AE5-B17F-BFC6866F57B9}" destId="{FF5F9990-77A0-4923-8763-7B98F883C075}" srcOrd="1" destOrd="3" presId="urn:microsoft.com/office/officeart/2005/8/layout/cycle4#1"/>
    <dgm:cxn modelId="{B4F8B481-F2CB-4739-8CE1-06498C44B36F}" type="presOf" srcId="{366E33C8-B844-431C-B9F1-DD43A8235080}" destId="{089DEC77-4809-4622-AB5B-33D2A36D2CD3}" srcOrd="0" destOrd="5" presId="urn:microsoft.com/office/officeart/2005/8/layout/cycle4#1"/>
    <dgm:cxn modelId="{7B3AB171-36DE-42CE-BAFE-B5DD1CDCFC8F}" type="presOf" srcId="{8D470B80-7CF1-4C4F-BFF7-D1635A4AC68D}" destId="{089DEC77-4809-4622-AB5B-33D2A36D2CD3}" srcOrd="0" destOrd="1" presId="urn:microsoft.com/office/officeart/2005/8/layout/cycle4#1"/>
    <dgm:cxn modelId="{B7BE6703-94EF-4E0A-919B-E6EBCB620711}" type="presOf" srcId="{81A471EA-E958-4968-9342-DB9A9EA694A0}" destId="{AC3F4331-9CBD-4D22-811D-A05F20543F03}" srcOrd="1" destOrd="0" presId="urn:microsoft.com/office/officeart/2005/8/layout/cycle4#1"/>
    <dgm:cxn modelId="{39D8D411-0FC4-41CF-BF79-295A498BBE06}" type="presOf" srcId="{3EDEBC6B-961B-471F-ADBB-F9633310260E}" destId="{FF5F9990-77A0-4923-8763-7B98F883C075}" srcOrd="1" destOrd="0" presId="urn:microsoft.com/office/officeart/2005/8/layout/cycle4#1"/>
    <dgm:cxn modelId="{A70F100D-9777-4B56-AB0A-73A891E08665}" type="presOf" srcId="{3EDEBC6B-961B-471F-ADBB-F9633310260E}" destId="{089DEC77-4809-4622-AB5B-33D2A36D2CD3}" srcOrd="0" destOrd="0" presId="urn:microsoft.com/office/officeart/2005/8/layout/cycle4#1"/>
    <dgm:cxn modelId="{D73B89F3-8CF0-4D38-8BD2-1A7B382837DF}" type="presOf" srcId="{08125C18-7733-404B-BDAA-5614FD9C62FB}" destId="{69F7106F-4BD1-4DA9-902E-A1BF4071F5DF}" srcOrd="0" destOrd="0" presId="urn:microsoft.com/office/officeart/2005/8/layout/cycle4#1"/>
    <dgm:cxn modelId="{74879E69-087A-4544-8512-406BFB14114E}" type="presOf" srcId="{C54EC4C7-0A45-46F5-AC5A-6909647C52CC}" destId="{AC3F4331-9CBD-4D22-811D-A05F20543F03}" srcOrd="1" destOrd="1" presId="urn:microsoft.com/office/officeart/2005/8/layout/cycle4#1"/>
    <dgm:cxn modelId="{91925F07-AFB7-48C6-9DEB-A70CCA3F28FA}" srcId="{928A03A8-46AB-4E82-8C33-DD58670CCD9F}" destId="{BBCAA228-93EA-4755-B067-F4CCE6C4CD53}" srcOrd="5" destOrd="0" parTransId="{7DC5B3C4-2593-4C91-ACE5-99615681871C}" sibTransId="{543DCDE7-3807-45EB-AD9D-13E3D19DB6AA}"/>
    <dgm:cxn modelId="{68451EC3-2A68-4543-88C4-BA0B099619B8}" srcId="{3261510C-D875-43B4-A8C8-B0C368F0298B}" destId="{AFD62B1C-42F0-43C2-95E8-96D72F18AE9D}" srcOrd="4" destOrd="0" parTransId="{BCBD63E0-F022-4335-BC64-077DD2DBAC5B}" sibTransId="{9D48686F-9FF4-4930-9F6E-BC1D9A393BF8}"/>
    <dgm:cxn modelId="{CCEF61D1-FDC5-4E0E-AC0D-2E6CB4DA77F9}" type="presOf" srcId="{5A36412A-D892-4030-8B51-AD75D22F4112}" destId="{0333AD0D-35FD-4909-A294-1C9E9367FB6E}" srcOrd="1" destOrd="3" presId="urn:microsoft.com/office/officeart/2005/8/layout/cycle4#1"/>
    <dgm:cxn modelId="{DCE6DFF8-5915-4A6C-B39E-EA1F855EBA7E}" type="presOf" srcId="{FBD16D42-6670-40D2-8E1D-E262697A94E0}" destId="{2D1F3756-B9EB-4AC9-9154-7DE76B732676}" srcOrd="0" destOrd="2" presId="urn:microsoft.com/office/officeart/2005/8/layout/cycle4#1"/>
    <dgm:cxn modelId="{971DCCDF-10FA-4724-A6BA-85D410140F1A}" srcId="{3261510C-D875-43B4-A8C8-B0C368F0298B}" destId="{8D470B80-7CF1-4C4F-BFF7-D1635A4AC68D}" srcOrd="1" destOrd="0" parTransId="{168C5092-2A2E-40CB-A256-D878E86ED11B}" sibTransId="{703B91D6-77D0-416C-8DF1-577F3FDD3273}"/>
    <dgm:cxn modelId="{659180C9-6B0A-408A-8342-2998B19D07C3}" srcId="{928A03A8-46AB-4E82-8C33-DD58670CCD9F}" destId="{0114F59E-3ECA-4A9A-9570-133BDC38A1C0}" srcOrd="4" destOrd="0" parTransId="{D0D00185-F71E-4F86-BAEF-EF720D1FE124}" sibTransId="{4F9B75DD-F321-43E0-B9A5-04D86DFB8CF5}"/>
    <dgm:cxn modelId="{C4D1ECC1-EDE5-4C6A-BDAA-CE920661ECA5}" type="presOf" srcId="{5A6A9A0C-E19E-44AB-8CCD-CB70FFED456C}" destId="{FE4FC745-761A-4348-A6A5-CE9CFE930A35}" srcOrd="0" destOrd="2" presId="urn:microsoft.com/office/officeart/2005/8/layout/cycle4#1"/>
    <dgm:cxn modelId="{B86DDE04-136D-443B-BE6D-AC3D04F77D0D}" type="presOf" srcId="{81A471EA-E958-4968-9342-DB9A9EA694A0}" destId="{2D1F3756-B9EB-4AC9-9154-7DE76B732676}" srcOrd="0" destOrd="0" presId="urn:microsoft.com/office/officeart/2005/8/layout/cycle4#1"/>
    <dgm:cxn modelId="{E64A4204-F3AC-4ABA-9A83-322AE5DFA182}" type="presOf" srcId="{4866DF31-18F8-4417-9067-A2AE8E0E98DB}" destId="{FE4FC745-761A-4348-A6A5-CE9CFE930A35}" srcOrd="0" destOrd="4" presId="urn:microsoft.com/office/officeart/2005/8/layout/cycle4#1"/>
    <dgm:cxn modelId="{9BB77123-009D-45A9-924B-10FDFE28345B}" type="presOf" srcId="{BBCAA228-93EA-4755-B067-F4CCE6C4CD53}" destId="{0333AD0D-35FD-4909-A294-1C9E9367FB6E}" srcOrd="1" destOrd="5" presId="urn:microsoft.com/office/officeart/2005/8/layout/cycle4#1"/>
    <dgm:cxn modelId="{C046EBDF-C4E4-44C3-8A07-C4A25CCE1714}" type="presOf" srcId="{366E33C8-B844-431C-B9F1-DD43A8235080}" destId="{FF5F9990-77A0-4923-8763-7B98F883C075}" srcOrd="1" destOrd="5" presId="urn:microsoft.com/office/officeart/2005/8/layout/cycle4#1"/>
    <dgm:cxn modelId="{B1060640-1A2F-4ED0-8AF2-6B5A5672194F}" type="presOf" srcId="{24F785EB-E62D-41EA-9E7D-6BDBB4769142}" destId="{089DEC77-4809-4622-AB5B-33D2A36D2CD3}" srcOrd="0" destOrd="2" presId="urn:microsoft.com/office/officeart/2005/8/layout/cycle4#1"/>
    <dgm:cxn modelId="{3E4A3F7D-2DE2-474B-897D-B4121AAB1C24}" type="presOf" srcId="{B375683A-1F1A-407E-AABB-B5C615897D8B}" destId="{56299FB9-91C6-4280-8893-CC4C315B8F09}" srcOrd="1" destOrd="1" presId="urn:microsoft.com/office/officeart/2005/8/layout/cycle4#1"/>
    <dgm:cxn modelId="{02009547-2E57-4ED9-AE01-4DDAB247DB2A}" srcId="{928A03A8-46AB-4E82-8C33-DD58670CCD9F}" destId="{F38636C2-BF1B-44E4-9C44-66FCDA81600E}" srcOrd="1" destOrd="0" parTransId="{946CC7C8-CE0A-4329-AA62-2D2A1C68B12F}" sibTransId="{4974D0DE-5474-439C-851A-68CC50ABE59F}"/>
    <dgm:cxn modelId="{F4D7509F-D369-41C9-B756-F7BF715EFAF5}" srcId="{2D41EA6C-13F7-43C6-91ED-1209B6E20DB6}" destId="{A15AC472-033B-4B7B-A803-160037A2FF65}" srcOrd="0" destOrd="0" parTransId="{B78528AB-27A0-4219-9BCD-CC0D26E88AC3}" sibTransId="{A072ACEF-A50A-43CE-A027-7C92A4872B18}"/>
    <dgm:cxn modelId="{02D98F76-14A2-4FBA-90EF-4FF71911A351}" type="presOf" srcId="{E2390784-D10D-4594-81BA-4249F30B8E1C}" destId="{FE4FC745-761A-4348-A6A5-CE9CFE930A35}" srcOrd="0" destOrd="3" presId="urn:microsoft.com/office/officeart/2005/8/layout/cycle4#1"/>
    <dgm:cxn modelId="{634AFDC3-F22E-42AE-8BB5-38EAE3E211EE}" type="presOf" srcId="{5A6A9A0C-E19E-44AB-8CCD-CB70FFED456C}" destId="{56299FB9-91C6-4280-8893-CC4C315B8F09}" srcOrd="1" destOrd="2" presId="urn:microsoft.com/office/officeart/2005/8/layout/cycle4#1"/>
    <dgm:cxn modelId="{6E8FD4F0-37A5-4740-AE30-1BB2D2946265}" type="presOf" srcId="{FBD16D42-6670-40D2-8E1D-E262697A94E0}" destId="{AC3F4331-9CBD-4D22-811D-A05F20543F03}" srcOrd="1" destOrd="2" presId="urn:microsoft.com/office/officeart/2005/8/layout/cycle4#1"/>
    <dgm:cxn modelId="{64AD19AE-5916-4603-8295-F2A7E5FBC117}" type="presOf" srcId="{00E2ABDB-E0A8-4885-88CE-91DCC33CD948}" destId="{4D33D496-38AA-4184-8A96-9D423586455C}" srcOrd="0" destOrd="0" presId="urn:microsoft.com/office/officeart/2005/8/layout/cycle4#1"/>
    <dgm:cxn modelId="{62E9610D-0112-4394-8B9F-9C5A2252A91F}" type="presOf" srcId="{0D929EA7-552A-47F6-BC60-33A877CB2D95}" destId="{7764E699-64F9-4B5D-A763-8A2707FB93B3}" srcOrd="0" destOrd="2" presId="urn:microsoft.com/office/officeart/2005/8/layout/cycle4#1"/>
    <dgm:cxn modelId="{87E569AE-A9E3-4B99-AE2E-68E879380233}" srcId="{00E2ABDB-E0A8-4885-88CE-91DCC33CD948}" destId="{08125C18-7733-404B-BDAA-5614FD9C62FB}" srcOrd="1" destOrd="0" parTransId="{F25F3971-048D-448F-BE03-7070C9143784}" sibTransId="{EA3F44BD-0776-45B9-950A-7CF461E371CE}"/>
    <dgm:cxn modelId="{3898A1A9-728C-435E-9DF7-0B99CA53D6D9}" type="presOf" srcId="{C408E9C9-EFDF-4079-8AC3-66B8124F9FC6}" destId="{7764E699-64F9-4B5D-A763-8A2707FB93B3}" srcOrd="0" destOrd="0" presId="urn:microsoft.com/office/officeart/2005/8/layout/cycle4#1"/>
    <dgm:cxn modelId="{2D897942-1141-4F0F-AF40-E4410FACF8A9}" type="presOf" srcId="{AE598744-F713-47B4-B2AA-7D54BA4CBA0A}" destId="{56299FB9-91C6-4280-8893-CC4C315B8F09}" srcOrd="1" destOrd="5" presId="urn:microsoft.com/office/officeart/2005/8/layout/cycle4#1"/>
    <dgm:cxn modelId="{0309C43E-8C60-453B-90EA-3B0ACA3E4DF7}" srcId="{08125C18-7733-404B-BDAA-5614FD9C62FB}" destId="{C54EC4C7-0A45-46F5-AC5A-6909647C52CC}" srcOrd="1" destOrd="0" parTransId="{6AA31625-1B68-4271-BF62-25BDF2915ACE}" sibTransId="{27A0029B-76C2-42F5-AAA4-14AE191532C0}"/>
    <dgm:cxn modelId="{336B22DE-DF82-4B99-A362-5A638D4C3B17}" type="presParOf" srcId="{4D33D496-38AA-4184-8A96-9D423586455C}" destId="{144B5B20-6FBF-4BC6-B3CD-976839FF8DA6}" srcOrd="0" destOrd="0" presId="urn:microsoft.com/office/officeart/2005/8/layout/cycle4#1"/>
    <dgm:cxn modelId="{0A60B57F-C1B4-4DAA-A800-43923AB0410E}" type="presParOf" srcId="{144B5B20-6FBF-4BC6-B3CD-976839FF8DA6}" destId="{C634B631-DCCA-4EA4-9AF1-0B3E5F7C2027}" srcOrd="0" destOrd="0" presId="urn:microsoft.com/office/officeart/2005/8/layout/cycle4#1"/>
    <dgm:cxn modelId="{8C370066-B387-49A0-B836-9B2F094333FB}" type="presParOf" srcId="{C634B631-DCCA-4EA4-9AF1-0B3E5F7C2027}" destId="{089DEC77-4809-4622-AB5B-33D2A36D2CD3}" srcOrd="0" destOrd="0" presId="urn:microsoft.com/office/officeart/2005/8/layout/cycle4#1"/>
    <dgm:cxn modelId="{207316EC-3E35-44E7-AA61-3D2F1FADDD3B}" type="presParOf" srcId="{C634B631-DCCA-4EA4-9AF1-0B3E5F7C2027}" destId="{FF5F9990-77A0-4923-8763-7B98F883C075}" srcOrd="1" destOrd="0" presId="urn:microsoft.com/office/officeart/2005/8/layout/cycle4#1"/>
    <dgm:cxn modelId="{AAB6C458-FFE6-4F04-921A-397AEDAD70D4}" type="presParOf" srcId="{144B5B20-6FBF-4BC6-B3CD-976839FF8DA6}" destId="{13D621A9-EF63-4034-8338-0CEE566A02D0}" srcOrd="1" destOrd="0" presId="urn:microsoft.com/office/officeart/2005/8/layout/cycle4#1"/>
    <dgm:cxn modelId="{8265D26D-A602-4176-9087-E6320976E453}" type="presParOf" srcId="{13D621A9-EF63-4034-8338-0CEE566A02D0}" destId="{2D1F3756-B9EB-4AC9-9154-7DE76B732676}" srcOrd="0" destOrd="0" presId="urn:microsoft.com/office/officeart/2005/8/layout/cycle4#1"/>
    <dgm:cxn modelId="{98856430-B662-4450-A622-61381FD11ADD}" type="presParOf" srcId="{13D621A9-EF63-4034-8338-0CEE566A02D0}" destId="{AC3F4331-9CBD-4D22-811D-A05F20543F03}" srcOrd="1" destOrd="0" presId="urn:microsoft.com/office/officeart/2005/8/layout/cycle4#1"/>
    <dgm:cxn modelId="{9D98690A-C96A-4EBA-9D3A-3516B4CFBB29}" type="presParOf" srcId="{144B5B20-6FBF-4BC6-B3CD-976839FF8DA6}" destId="{1EC7633A-8885-497B-8C6D-9B69FBF77542}" srcOrd="2" destOrd="0" presId="urn:microsoft.com/office/officeart/2005/8/layout/cycle4#1"/>
    <dgm:cxn modelId="{0D64A11F-1B68-4D5C-94A0-451D5CD6EA74}" type="presParOf" srcId="{1EC7633A-8885-497B-8C6D-9B69FBF77542}" destId="{FE4FC745-761A-4348-A6A5-CE9CFE930A35}" srcOrd="0" destOrd="0" presId="urn:microsoft.com/office/officeart/2005/8/layout/cycle4#1"/>
    <dgm:cxn modelId="{0201C195-3BE3-4A7F-9E2D-133402D593C2}" type="presParOf" srcId="{1EC7633A-8885-497B-8C6D-9B69FBF77542}" destId="{56299FB9-91C6-4280-8893-CC4C315B8F09}" srcOrd="1" destOrd="0" presId="urn:microsoft.com/office/officeart/2005/8/layout/cycle4#1"/>
    <dgm:cxn modelId="{75612EFF-3DED-4500-8F89-75EC670EBB4E}" type="presParOf" srcId="{144B5B20-6FBF-4BC6-B3CD-976839FF8DA6}" destId="{EEFE3E60-D05B-4623-B610-6EB37A8CA1BE}" srcOrd="3" destOrd="0" presId="urn:microsoft.com/office/officeart/2005/8/layout/cycle4#1"/>
    <dgm:cxn modelId="{C6EE1908-CF4E-499E-A685-B3B7F9A0F5B6}" type="presParOf" srcId="{EEFE3E60-D05B-4623-B610-6EB37A8CA1BE}" destId="{7764E699-64F9-4B5D-A763-8A2707FB93B3}" srcOrd="0" destOrd="0" presId="urn:microsoft.com/office/officeart/2005/8/layout/cycle4#1"/>
    <dgm:cxn modelId="{F6AE8B50-211F-45A8-84B9-D2D10BB1F5B3}" type="presParOf" srcId="{EEFE3E60-D05B-4623-B610-6EB37A8CA1BE}" destId="{0333AD0D-35FD-4909-A294-1C9E9367FB6E}" srcOrd="1" destOrd="0" presId="urn:microsoft.com/office/officeart/2005/8/layout/cycle4#1"/>
    <dgm:cxn modelId="{4946ABB9-B9D5-427E-B82C-7319112E987E}" type="presParOf" srcId="{144B5B20-6FBF-4BC6-B3CD-976839FF8DA6}" destId="{C40BBA4C-EA74-4C86-B1FD-A87D43067ADA}" srcOrd="4" destOrd="0" presId="urn:microsoft.com/office/officeart/2005/8/layout/cycle4#1"/>
    <dgm:cxn modelId="{60115E09-4013-42D0-A50C-7FE3C1D21387}" type="presParOf" srcId="{4D33D496-38AA-4184-8A96-9D423586455C}" destId="{E9FCCE97-E6CD-4C50-BA6F-74D8CB9D2A4E}" srcOrd="1" destOrd="0" presId="urn:microsoft.com/office/officeart/2005/8/layout/cycle4#1"/>
    <dgm:cxn modelId="{84D0D12E-83B7-4E3E-AA32-F3C99187499D}" type="presParOf" srcId="{E9FCCE97-E6CD-4C50-BA6F-74D8CB9D2A4E}" destId="{2F6AC87C-020D-489C-9654-78403860F7DC}" srcOrd="0" destOrd="0" presId="urn:microsoft.com/office/officeart/2005/8/layout/cycle4#1"/>
    <dgm:cxn modelId="{AC114035-6398-493A-A891-54ED61606363}" type="presParOf" srcId="{E9FCCE97-E6CD-4C50-BA6F-74D8CB9D2A4E}" destId="{69F7106F-4BD1-4DA9-902E-A1BF4071F5DF}" srcOrd="1" destOrd="0" presId="urn:microsoft.com/office/officeart/2005/8/layout/cycle4#1"/>
    <dgm:cxn modelId="{D79AC8D8-F39E-4A41-B531-222DA31FE34B}" type="presParOf" srcId="{E9FCCE97-E6CD-4C50-BA6F-74D8CB9D2A4E}" destId="{34750CB2-C3E9-4EE0-B9A8-BC162288BE9C}" srcOrd="2" destOrd="0" presId="urn:microsoft.com/office/officeart/2005/8/layout/cycle4#1"/>
    <dgm:cxn modelId="{DCB42373-53AB-45D5-B5B3-7B0A8DDDECB9}" type="presParOf" srcId="{E9FCCE97-E6CD-4C50-BA6F-74D8CB9D2A4E}" destId="{E4E10C03-AB18-46F8-B4F4-6A91CB92C9EF}" srcOrd="3" destOrd="0" presId="urn:microsoft.com/office/officeart/2005/8/layout/cycle4#1"/>
    <dgm:cxn modelId="{E777467A-4C27-450A-8816-9B785C8FDE57}" type="presParOf" srcId="{E9FCCE97-E6CD-4C50-BA6F-74D8CB9D2A4E}" destId="{5DD2FB4F-06D6-4D8B-8081-CA25FCAB02DE}" srcOrd="4" destOrd="0" presId="urn:microsoft.com/office/officeart/2005/8/layout/cycle4#1"/>
    <dgm:cxn modelId="{49066703-D2C7-4938-A9E9-70BF99CEADA3}" type="presParOf" srcId="{4D33D496-38AA-4184-8A96-9D423586455C}" destId="{9A7638D7-9466-4C4E-9A56-FA4FEB66781F}" srcOrd="2" destOrd="0" presId="urn:microsoft.com/office/officeart/2005/8/layout/cycle4#1"/>
    <dgm:cxn modelId="{15C4F454-FAA2-47DE-A8B8-CBB022B4062F}" type="presParOf" srcId="{4D33D496-38AA-4184-8A96-9D423586455C}" destId="{C6D7B8AB-B532-48BB-A3D6-86013D7F178A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1A55A5-12FB-4EFC-91FA-DA0BD32DA695}" type="doc">
      <dgm:prSet loTypeId="urn:microsoft.com/office/officeart/2005/8/layout/hProcess9" loCatId="process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1173267D-BEA8-4887-A0C1-642897FFE3C4}">
      <dgm:prSet phldrT="[Text]"/>
      <dgm:spPr/>
      <dgm:t>
        <a:bodyPr/>
        <a:lstStyle/>
        <a:p>
          <a:r>
            <a:rPr lang="en-US" dirty="0" smtClean="0"/>
            <a:t>High Employee Engagement	</a:t>
          </a:r>
          <a:endParaRPr lang="en-US" dirty="0"/>
        </a:p>
      </dgm:t>
    </dgm:pt>
    <dgm:pt modelId="{1C863C54-875F-46C3-AE66-11A09DC8607E}" type="parTrans" cxnId="{5E90F63F-10C5-49BE-B00F-5254AB5960D0}">
      <dgm:prSet/>
      <dgm:spPr/>
      <dgm:t>
        <a:bodyPr/>
        <a:lstStyle/>
        <a:p>
          <a:endParaRPr lang="en-US"/>
        </a:p>
      </dgm:t>
    </dgm:pt>
    <dgm:pt modelId="{D8126477-4D27-4E03-924A-0627AF747369}" type="sibTrans" cxnId="{5E90F63F-10C5-49BE-B00F-5254AB5960D0}">
      <dgm:prSet/>
      <dgm:spPr/>
      <dgm:t>
        <a:bodyPr/>
        <a:lstStyle/>
        <a:p>
          <a:endParaRPr lang="en-US"/>
        </a:p>
      </dgm:t>
    </dgm:pt>
    <dgm:pt modelId="{550DE6C3-8750-4E9B-A508-1E3D05995337}">
      <dgm:prSet phldrT="[Text]"/>
      <dgm:spPr/>
      <dgm:t>
        <a:bodyPr/>
        <a:lstStyle/>
        <a:p>
          <a:r>
            <a:rPr lang="en-US" dirty="0" smtClean="0"/>
            <a:t>Talent Referral Programs	</a:t>
          </a:r>
          <a:endParaRPr lang="en-US" dirty="0"/>
        </a:p>
      </dgm:t>
    </dgm:pt>
    <dgm:pt modelId="{B181BEF6-8BCC-4591-B074-F54CCFA6F9A0}" type="parTrans" cxnId="{F76426F6-DAE1-45E9-80F3-DF5EB3271646}">
      <dgm:prSet/>
      <dgm:spPr/>
      <dgm:t>
        <a:bodyPr/>
        <a:lstStyle/>
        <a:p>
          <a:endParaRPr lang="en-US"/>
        </a:p>
      </dgm:t>
    </dgm:pt>
    <dgm:pt modelId="{78CA24BA-6340-4AA7-BF25-11FEFBB4327D}" type="sibTrans" cxnId="{F76426F6-DAE1-45E9-80F3-DF5EB3271646}">
      <dgm:prSet/>
      <dgm:spPr/>
      <dgm:t>
        <a:bodyPr/>
        <a:lstStyle/>
        <a:p>
          <a:endParaRPr lang="en-US"/>
        </a:p>
      </dgm:t>
    </dgm:pt>
    <dgm:pt modelId="{8D5FCD61-115C-404B-8674-ADBA7D6F06A8}">
      <dgm:prSet phldrT="[Text]"/>
      <dgm:spPr/>
      <dgm:t>
        <a:bodyPr/>
        <a:lstStyle/>
        <a:p>
          <a:r>
            <a:rPr lang="en-US" dirty="0" smtClean="0"/>
            <a:t>Increase of Cross Functional Moves</a:t>
          </a:r>
          <a:endParaRPr lang="en-US" dirty="0"/>
        </a:p>
      </dgm:t>
    </dgm:pt>
    <dgm:pt modelId="{79594539-55FF-450E-9FA3-36E184B52717}" type="parTrans" cxnId="{1390B1B9-476D-4A65-8A92-4B7C7C7B8B80}">
      <dgm:prSet/>
      <dgm:spPr/>
      <dgm:t>
        <a:bodyPr/>
        <a:lstStyle/>
        <a:p>
          <a:endParaRPr lang="en-US"/>
        </a:p>
      </dgm:t>
    </dgm:pt>
    <dgm:pt modelId="{6C892A04-3B1F-4AC1-9995-F34645DBA597}" type="sibTrans" cxnId="{1390B1B9-476D-4A65-8A92-4B7C7C7B8B80}">
      <dgm:prSet/>
      <dgm:spPr/>
      <dgm:t>
        <a:bodyPr/>
        <a:lstStyle/>
        <a:p>
          <a:endParaRPr lang="en-US"/>
        </a:p>
      </dgm:t>
    </dgm:pt>
    <dgm:pt modelId="{DA133BF4-E492-4ADD-B94C-591A173780A1}">
      <dgm:prSet phldrT="[Text]"/>
      <dgm:spPr/>
      <dgm:t>
        <a:bodyPr/>
        <a:lstStyle/>
        <a:p>
          <a:r>
            <a:rPr lang="en-US" dirty="0" smtClean="0"/>
            <a:t>Better Succession Planning Management</a:t>
          </a:r>
          <a:endParaRPr lang="en-US" dirty="0"/>
        </a:p>
      </dgm:t>
    </dgm:pt>
    <dgm:pt modelId="{8B69E00A-B876-4A15-9777-87EBF3E10BEC}" type="parTrans" cxnId="{08FFD880-4F14-4344-A96E-071F6BC50FDF}">
      <dgm:prSet/>
      <dgm:spPr/>
      <dgm:t>
        <a:bodyPr/>
        <a:lstStyle/>
        <a:p>
          <a:endParaRPr lang="en-US"/>
        </a:p>
      </dgm:t>
    </dgm:pt>
    <dgm:pt modelId="{62F9DEED-B69E-416F-AD6C-A86C00ED54EA}" type="sibTrans" cxnId="{08FFD880-4F14-4344-A96E-071F6BC50FDF}">
      <dgm:prSet/>
      <dgm:spPr/>
      <dgm:t>
        <a:bodyPr/>
        <a:lstStyle/>
        <a:p>
          <a:endParaRPr lang="en-US"/>
        </a:p>
      </dgm:t>
    </dgm:pt>
    <dgm:pt modelId="{D915A742-E198-4313-90F8-6FB602462613}">
      <dgm:prSet phldrT="[Text]"/>
      <dgm:spPr/>
      <dgm:t>
        <a:bodyPr/>
        <a:lstStyle/>
        <a:p>
          <a:r>
            <a:rPr lang="en-US" dirty="0" smtClean="0"/>
            <a:t>Retention Programs</a:t>
          </a:r>
          <a:endParaRPr lang="en-US" dirty="0"/>
        </a:p>
      </dgm:t>
    </dgm:pt>
    <dgm:pt modelId="{7E965273-D615-4E5D-B55E-4982FADBF19A}" type="parTrans" cxnId="{36A24C79-0FF3-49BF-AC60-1E07709B6FD0}">
      <dgm:prSet/>
      <dgm:spPr/>
      <dgm:t>
        <a:bodyPr/>
        <a:lstStyle/>
        <a:p>
          <a:endParaRPr lang="en-US"/>
        </a:p>
      </dgm:t>
    </dgm:pt>
    <dgm:pt modelId="{30469F51-5534-40B6-BA98-759AF8466570}" type="sibTrans" cxnId="{36A24C79-0FF3-49BF-AC60-1E07709B6FD0}">
      <dgm:prSet/>
      <dgm:spPr/>
      <dgm:t>
        <a:bodyPr/>
        <a:lstStyle/>
        <a:p>
          <a:endParaRPr lang="en-US"/>
        </a:p>
      </dgm:t>
    </dgm:pt>
    <dgm:pt modelId="{ABB7B6E5-2850-4D74-BBDB-DD8E875DD15E}" type="pres">
      <dgm:prSet presAssocID="{731A55A5-12FB-4EFC-91FA-DA0BD32DA69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D3A319-AD9B-4F7B-B0BA-BACAAE97F915}" type="pres">
      <dgm:prSet presAssocID="{731A55A5-12FB-4EFC-91FA-DA0BD32DA695}" presName="arrow" presStyleLbl="bgShp" presStyleIdx="0" presStyleCnt="1" custScaleX="117647"/>
      <dgm:spPr/>
    </dgm:pt>
    <dgm:pt modelId="{1ADA7362-D347-48ED-B475-E87824366E4C}" type="pres">
      <dgm:prSet presAssocID="{731A55A5-12FB-4EFC-91FA-DA0BD32DA695}" presName="linearProcess" presStyleCnt="0"/>
      <dgm:spPr/>
    </dgm:pt>
    <dgm:pt modelId="{898753ED-1456-4A52-9DCA-8AE8F145BF45}" type="pres">
      <dgm:prSet presAssocID="{1173267D-BEA8-4887-A0C1-642897FFE3C4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22F7C6-775A-4A22-95E3-3D1AB430463E}" type="pres">
      <dgm:prSet presAssocID="{D8126477-4D27-4E03-924A-0627AF747369}" presName="sibTrans" presStyleCnt="0"/>
      <dgm:spPr/>
    </dgm:pt>
    <dgm:pt modelId="{2238CFA0-B965-49F9-993D-F1D5CE2F03C2}" type="pres">
      <dgm:prSet presAssocID="{550DE6C3-8750-4E9B-A508-1E3D05995337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F4552-FFDA-4DFC-A794-84E2BB5743FA}" type="pres">
      <dgm:prSet presAssocID="{78CA24BA-6340-4AA7-BF25-11FEFBB4327D}" presName="sibTrans" presStyleCnt="0"/>
      <dgm:spPr/>
    </dgm:pt>
    <dgm:pt modelId="{75D18CEF-5E96-4FBB-B0FC-31C4496E0E73}" type="pres">
      <dgm:prSet presAssocID="{8D5FCD61-115C-404B-8674-ADBA7D6F06A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07761-E0AA-4FC2-A321-8A506AE52CE9}" type="pres">
      <dgm:prSet presAssocID="{6C892A04-3B1F-4AC1-9995-F34645DBA597}" presName="sibTrans" presStyleCnt="0"/>
      <dgm:spPr/>
    </dgm:pt>
    <dgm:pt modelId="{ACDB6E7E-8EBE-4C7C-871F-8C5694FBCFE8}" type="pres">
      <dgm:prSet presAssocID="{DA133BF4-E492-4ADD-B94C-591A173780A1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CBA53-501D-4D9F-85F0-07A37A59F8B9}" type="pres">
      <dgm:prSet presAssocID="{62F9DEED-B69E-416F-AD6C-A86C00ED54EA}" presName="sibTrans" presStyleCnt="0"/>
      <dgm:spPr/>
    </dgm:pt>
    <dgm:pt modelId="{E587A6A4-ECD4-47E0-967C-7AA006B3AA55}" type="pres">
      <dgm:prSet presAssocID="{D915A742-E198-4313-90F8-6FB602462613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ADC6D6-994D-4E99-946E-360BC2DA237C}" type="presOf" srcId="{731A55A5-12FB-4EFC-91FA-DA0BD32DA695}" destId="{ABB7B6E5-2850-4D74-BBDB-DD8E875DD15E}" srcOrd="0" destOrd="0" presId="urn:microsoft.com/office/officeart/2005/8/layout/hProcess9"/>
    <dgm:cxn modelId="{08FFD880-4F14-4344-A96E-071F6BC50FDF}" srcId="{731A55A5-12FB-4EFC-91FA-DA0BD32DA695}" destId="{DA133BF4-E492-4ADD-B94C-591A173780A1}" srcOrd="3" destOrd="0" parTransId="{8B69E00A-B876-4A15-9777-87EBF3E10BEC}" sibTransId="{62F9DEED-B69E-416F-AD6C-A86C00ED54EA}"/>
    <dgm:cxn modelId="{DF8200F0-94F2-4929-A8F2-7398C6DFD5F5}" type="presOf" srcId="{1173267D-BEA8-4887-A0C1-642897FFE3C4}" destId="{898753ED-1456-4A52-9DCA-8AE8F145BF45}" srcOrd="0" destOrd="0" presId="urn:microsoft.com/office/officeart/2005/8/layout/hProcess9"/>
    <dgm:cxn modelId="{F76426F6-DAE1-45E9-80F3-DF5EB3271646}" srcId="{731A55A5-12FB-4EFC-91FA-DA0BD32DA695}" destId="{550DE6C3-8750-4E9B-A508-1E3D05995337}" srcOrd="1" destOrd="0" parTransId="{B181BEF6-8BCC-4591-B074-F54CCFA6F9A0}" sibTransId="{78CA24BA-6340-4AA7-BF25-11FEFBB4327D}"/>
    <dgm:cxn modelId="{36A24C79-0FF3-49BF-AC60-1E07709B6FD0}" srcId="{731A55A5-12FB-4EFC-91FA-DA0BD32DA695}" destId="{D915A742-E198-4313-90F8-6FB602462613}" srcOrd="4" destOrd="0" parTransId="{7E965273-D615-4E5D-B55E-4982FADBF19A}" sibTransId="{30469F51-5534-40B6-BA98-759AF8466570}"/>
    <dgm:cxn modelId="{9FCD22C0-D187-498C-8E88-EF802F866CFA}" type="presOf" srcId="{D915A742-E198-4313-90F8-6FB602462613}" destId="{E587A6A4-ECD4-47E0-967C-7AA006B3AA55}" srcOrd="0" destOrd="0" presId="urn:microsoft.com/office/officeart/2005/8/layout/hProcess9"/>
    <dgm:cxn modelId="{F4BBE965-2C89-470D-90C9-9EBFB8481E26}" type="presOf" srcId="{DA133BF4-E492-4ADD-B94C-591A173780A1}" destId="{ACDB6E7E-8EBE-4C7C-871F-8C5694FBCFE8}" srcOrd="0" destOrd="0" presId="urn:microsoft.com/office/officeart/2005/8/layout/hProcess9"/>
    <dgm:cxn modelId="{425D21D0-BDF3-4F5A-B7D4-86EFF61BB475}" type="presOf" srcId="{550DE6C3-8750-4E9B-A508-1E3D05995337}" destId="{2238CFA0-B965-49F9-993D-F1D5CE2F03C2}" srcOrd="0" destOrd="0" presId="urn:microsoft.com/office/officeart/2005/8/layout/hProcess9"/>
    <dgm:cxn modelId="{24C73CA6-C391-4F9C-89F7-01F08B557BDB}" type="presOf" srcId="{8D5FCD61-115C-404B-8674-ADBA7D6F06A8}" destId="{75D18CEF-5E96-4FBB-B0FC-31C4496E0E73}" srcOrd="0" destOrd="0" presId="urn:microsoft.com/office/officeart/2005/8/layout/hProcess9"/>
    <dgm:cxn modelId="{1390B1B9-476D-4A65-8A92-4B7C7C7B8B80}" srcId="{731A55A5-12FB-4EFC-91FA-DA0BD32DA695}" destId="{8D5FCD61-115C-404B-8674-ADBA7D6F06A8}" srcOrd="2" destOrd="0" parTransId="{79594539-55FF-450E-9FA3-36E184B52717}" sibTransId="{6C892A04-3B1F-4AC1-9995-F34645DBA597}"/>
    <dgm:cxn modelId="{5E90F63F-10C5-49BE-B00F-5254AB5960D0}" srcId="{731A55A5-12FB-4EFC-91FA-DA0BD32DA695}" destId="{1173267D-BEA8-4887-A0C1-642897FFE3C4}" srcOrd="0" destOrd="0" parTransId="{1C863C54-875F-46C3-AE66-11A09DC8607E}" sibTransId="{D8126477-4D27-4E03-924A-0627AF747369}"/>
    <dgm:cxn modelId="{2BA15BAC-4C80-46CD-AA47-D0DFDD4F342A}" type="presParOf" srcId="{ABB7B6E5-2850-4D74-BBDB-DD8E875DD15E}" destId="{87D3A319-AD9B-4F7B-B0BA-BACAAE97F915}" srcOrd="0" destOrd="0" presId="urn:microsoft.com/office/officeart/2005/8/layout/hProcess9"/>
    <dgm:cxn modelId="{4129F7B5-D19A-42C2-9A5E-AC93CBADB02E}" type="presParOf" srcId="{ABB7B6E5-2850-4D74-BBDB-DD8E875DD15E}" destId="{1ADA7362-D347-48ED-B475-E87824366E4C}" srcOrd="1" destOrd="0" presId="urn:microsoft.com/office/officeart/2005/8/layout/hProcess9"/>
    <dgm:cxn modelId="{D3ECEC28-2231-444F-AF37-0D60BF90A0B1}" type="presParOf" srcId="{1ADA7362-D347-48ED-B475-E87824366E4C}" destId="{898753ED-1456-4A52-9DCA-8AE8F145BF45}" srcOrd="0" destOrd="0" presId="urn:microsoft.com/office/officeart/2005/8/layout/hProcess9"/>
    <dgm:cxn modelId="{E34EA522-6B6F-42D0-BFEC-DFA3F8D91847}" type="presParOf" srcId="{1ADA7362-D347-48ED-B475-E87824366E4C}" destId="{0B22F7C6-775A-4A22-95E3-3D1AB430463E}" srcOrd="1" destOrd="0" presId="urn:microsoft.com/office/officeart/2005/8/layout/hProcess9"/>
    <dgm:cxn modelId="{31299277-11E8-4346-8158-381B635634F0}" type="presParOf" srcId="{1ADA7362-D347-48ED-B475-E87824366E4C}" destId="{2238CFA0-B965-49F9-993D-F1D5CE2F03C2}" srcOrd="2" destOrd="0" presId="urn:microsoft.com/office/officeart/2005/8/layout/hProcess9"/>
    <dgm:cxn modelId="{4FB119AC-2AE2-4C60-AB49-B91BC751F1BB}" type="presParOf" srcId="{1ADA7362-D347-48ED-B475-E87824366E4C}" destId="{29FF4552-FFDA-4DFC-A794-84E2BB5743FA}" srcOrd="3" destOrd="0" presId="urn:microsoft.com/office/officeart/2005/8/layout/hProcess9"/>
    <dgm:cxn modelId="{823E09DA-22B4-40E3-B2E8-025D63D3F8D9}" type="presParOf" srcId="{1ADA7362-D347-48ED-B475-E87824366E4C}" destId="{75D18CEF-5E96-4FBB-B0FC-31C4496E0E73}" srcOrd="4" destOrd="0" presId="urn:microsoft.com/office/officeart/2005/8/layout/hProcess9"/>
    <dgm:cxn modelId="{E21233D0-52A5-4254-9BD5-0B1636D1DEDA}" type="presParOf" srcId="{1ADA7362-D347-48ED-B475-E87824366E4C}" destId="{11107761-E0AA-4FC2-A321-8A506AE52CE9}" srcOrd="5" destOrd="0" presId="urn:microsoft.com/office/officeart/2005/8/layout/hProcess9"/>
    <dgm:cxn modelId="{59B36B98-6C37-4934-A1E3-04BAC22699C2}" type="presParOf" srcId="{1ADA7362-D347-48ED-B475-E87824366E4C}" destId="{ACDB6E7E-8EBE-4C7C-871F-8C5694FBCFE8}" srcOrd="6" destOrd="0" presId="urn:microsoft.com/office/officeart/2005/8/layout/hProcess9"/>
    <dgm:cxn modelId="{927318AF-E304-454D-A00B-741F4872AAA7}" type="presParOf" srcId="{1ADA7362-D347-48ED-B475-E87824366E4C}" destId="{74FCBA53-501D-4D9F-85F0-07A37A59F8B9}" srcOrd="7" destOrd="0" presId="urn:microsoft.com/office/officeart/2005/8/layout/hProcess9"/>
    <dgm:cxn modelId="{2E7B1989-1AA6-420C-AA63-8259FC98A9F9}" type="presParOf" srcId="{1ADA7362-D347-48ED-B475-E87824366E4C}" destId="{E587A6A4-ECD4-47E0-967C-7AA006B3AA5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B47A4-D5D8-4ECB-8946-A322AE279A12}">
      <dsp:nvSpPr>
        <dsp:cNvPr id="0" name=""/>
        <dsp:cNvSpPr/>
      </dsp:nvSpPr>
      <dsp:spPr>
        <a:xfrm>
          <a:off x="1364" y="293764"/>
          <a:ext cx="1787647" cy="582260"/>
        </a:xfrm>
        <a:prstGeom prst="roundRect">
          <a:avLst>
            <a:gd name="adj" fmla="val 10000"/>
          </a:avLst>
        </a:prstGeom>
        <a:solidFill>
          <a:srgbClr val="EC711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Memberships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1364" y="293764"/>
        <a:ext cx="1787647" cy="388173"/>
      </dsp:txXfrm>
    </dsp:sp>
    <dsp:sp modelId="{2E13E2AF-4141-46B6-A897-64003FCFD1CA}">
      <dsp:nvSpPr>
        <dsp:cNvPr id="0" name=""/>
        <dsp:cNvSpPr/>
      </dsp:nvSpPr>
      <dsp:spPr>
        <a:xfrm>
          <a:off x="81379" y="745575"/>
          <a:ext cx="1426432" cy="37236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latin typeface="Arial" pitchFamily="34" charset="0"/>
              <a:cs typeface="Arial" pitchFamily="34" charset="0"/>
            </a:rPr>
            <a:t>General membership</a:t>
          </a:r>
          <a:endParaRPr lang="en-US" sz="1100" b="1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b="1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latin typeface="Arial" pitchFamily="34" charset="0"/>
              <a:cs typeface="Arial" pitchFamily="34" charset="0"/>
            </a:rPr>
            <a:t>Action Councils</a:t>
          </a:r>
          <a:endParaRPr lang="en-US" sz="1100" b="1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b="1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latin typeface="Arial" pitchFamily="34" charset="0"/>
              <a:cs typeface="Arial" pitchFamily="34" charset="0"/>
            </a:rPr>
            <a:t>Corporate Membership</a:t>
          </a:r>
          <a:endParaRPr lang="en-US" sz="1100" b="1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b="1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latin typeface="Arial" pitchFamily="34" charset="0"/>
              <a:cs typeface="Arial" pitchFamily="34" charset="0"/>
            </a:rPr>
            <a:t>Organizational Change Efforts</a:t>
          </a:r>
          <a:endParaRPr lang="en-US" sz="1100" b="1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</dsp:txBody>
      <dsp:txXfrm>
        <a:off x="123158" y="787354"/>
        <a:ext cx="1342874" cy="3640079"/>
      </dsp:txXfrm>
    </dsp:sp>
    <dsp:sp modelId="{7FC1304E-484D-420D-9A0B-D22859099AB0}">
      <dsp:nvSpPr>
        <dsp:cNvPr id="0" name=""/>
        <dsp:cNvSpPr/>
      </dsp:nvSpPr>
      <dsp:spPr>
        <a:xfrm>
          <a:off x="1960102" y="310281"/>
          <a:ext cx="362710" cy="355140"/>
        </a:xfrm>
        <a:prstGeom prst="mathPlus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960102" y="381309"/>
        <a:ext cx="256168" cy="213084"/>
      </dsp:txXfrm>
    </dsp:sp>
    <dsp:sp modelId="{68E1A4EB-B753-4AD5-9CA1-A54BC1E311E9}">
      <dsp:nvSpPr>
        <dsp:cNvPr id="0" name=""/>
        <dsp:cNvSpPr/>
      </dsp:nvSpPr>
      <dsp:spPr>
        <a:xfrm>
          <a:off x="2473372" y="293764"/>
          <a:ext cx="1787647" cy="582260"/>
        </a:xfrm>
        <a:prstGeom prst="roundRect">
          <a:avLst>
            <a:gd name="adj" fmla="val 10000"/>
          </a:avLst>
        </a:prstGeom>
        <a:solidFill>
          <a:srgbClr val="EC711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Offerings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2473372" y="293764"/>
        <a:ext cx="1787647" cy="388173"/>
      </dsp:txXfrm>
    </dsp:sp>
    <dsp:sp modelId="{3E396DA5-5551-4224-872B-275E8033FB0E}">
      <dsp:nvSpPr>
        <dsp:cNvPr id="0" name=""/>
        <dsp:cNvSpPr/>
      </dsp:nvSpPr>
      <dsp:spPr>
        <a:xfrm>
          <a:off x="2473292" y="745575"/>
          <a:ext cx="1426432" cy="37236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latin typeface="Arial" pitchFamily="34" charset="0"/>
              <a:cs typeface="Arial" pitchFamily="34" charset="0"/>
            </a:rPr>
            <a:t>On demand Research</a:t>
          </a:r>
          <a:endParaRPr lang="en-US" sz="1100" b="1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b="1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latin typeface="Arial" pitchFamily="34" charset="0"/>
              <a:cs typeface="Arial" pitchFamily="34" charset="0"/>
            </a:rPr>
            <a:t>Online Learning for over 30 Skills and Competencies</a:t>
          </a:r>
          <a:endParaRPr lang="en-US" sz="1100" b="1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b="1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latin typeface="Arial" pitchFamily="34" charset="0"/>
              <a:cs typeface="Arial" pitchFamily="34" charset="0"/>
            </a:rPr>
            <a:t>Benchmark Presentations</a:t>
          </a:r>
          <a:endParaRPr lang="en-US" sz="1100" b="1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b="1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latin typeface="Arial" pitchFamily="34" charset="0"/>
              <a:cs typeface="Arial" pitchFamily="34" charset="0"/>
            </a:rPr>
            <a:t>Best Practice Case Studies</a:t>
          </a:r>
          <a:endParaRPr lang="en-US" sz="1100" b="1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b="1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latin typeface="Arial" pitchFamily="34" charset="0"/>
              <a:cs typeface="Arial" pitchFamily="34" charset="0"/>
            </a:rPr>
            <a:t>Network of over 42,000</a:t>
          </a:r>
          <a:endParaRPr lang="en-US" sz="1100" b="1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b="1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latin typeface="Arial" pitchFamily="34" charset="0"/>
              <a:cs typeface="Arial" pitchFamily="34" charset="0"/>
            </a:rPr>
            <a:t>Large and Small Group Transformation Meetings &amp; Consulting</a:t>
          </a:r>
          <a:endParaRPr lang="en-US" sz="1100" b="1" kern="1200" dirty="0">
            <a:latin typeface="Arial" pitchFamily="34" charset="0"/>
            <a:cs typeface="Arial" pitchFamily="34" charset="0"/>
          </a:endParaRPr>
        </a:p>
      </dsp:txBody>
      <dsp:txXfrm>
        <a:off x="2515071" y="787354"/>
        <a:ext cx="1342874" cy="3640079"/>
      </dsp:txXfrm>
    </dsp:sp>
    <dsp:sp modelId="{EA5BA662-47E6-4DEE-8753-79387CC07C66}">
      <dsp:nvSpPr>
        <dsp:cNvPr id="0" name=""/>
        <dsp:cNvSpPr/>
      </dsp:nvSpPr>
      <dsp:spPr>
        <a:xfrm rot="21598175">
          <a:off x="4432109" y="309619"/>
          <a:ext cx="362710" cy="355140"/>
        </a:xfrm>
        <a:prstGeom prst="mathPlus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432109" y="380675"/>
        <a:ext cx="256168" cy="213084"/>
      </dsp:txXfrm>
    </dsp:sp>
    <dsp:sp modelId="{9D5F2CA6-6A0C-4CF3-9659-6F7BBB9532EB}">
      <dsp:nvSpPr>
        <dsp:cNvPr id="0" name=""/>
        <dsp:cNvSpPr/>
      </dsp:nvSpPr>
      <dsp:spPr>
        <a:xfrm>
          <a:off x="4945379" y="292451"/>
          <a:ext cx="1787647" cy="582260"/>
        </a:xfrm>
        <a:prstGeom prst="roundRect">
          <a:avLst>
            <a:gd name="adj" fmla="val 10000"/>
          </a:avLst>
        </a:prstGeom>
        <a:solidFill>
          <a:srgbClr val="EC711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Key Areas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4945379" y="292451"/>
        <a:ext cx="1787647" cy="388173"/>
      </dsp:txXfrm>
    </dsp:sp>
    <dsp:sp modelId="{6527024F-B6EF-4D2F-A7D4-AF85473F6160}">
      <dsp:nvSpPr>
        <dsp:cNvPr id="0" name=""/>
        <dsp:cNvSpPr/>
      </dsp:nvSpPr>
      <dsp:spPr>
        <a:xfrm>
          <a:off x="5046370" y="745584"/>
          <a:ext cx="1461022" cy="37288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latin typeface="Arial" pitchFamily="34" charset="0"/>
              <a:cs typeface="Arial" pitchFamily="34" charset="0"/>
            </a:rPr>
            <a:t>Talent Management</a:t>
          </a:r>
          <a:endParaRPr lang="en-US" sz="1100" b="1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b="1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latin typeface="Arial" pitchFamily="34" charset="0"/>
              <a:cs typeface="Arial" pitchFamily="34" charset="0"/>
            </a:rPr>
            <a:t>Organization Transformation</a:t>
          </a:r>
          <a:endParaRPr lang="en-US" sz="1100" b="1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b="1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latin typeface="Arial" pitchFamily="34" charset="0"/>
              <a:cs typeface="Arial" pitchFamily="34" charset="0"/>
            </a:rPr>
            <a:t>Global Leadership Development</a:t>
          </a:r>
          <a:endParaRPr lang="en-US" sz="1100" b="1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b="1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latin typeface="Arial" pitchFamily="34" charset="0"/>
              <a:cs typeface="Arial" pitchFamily="34" charset="0"/>
            </a:rPr>
            <a:t>Integrated Talent Management</a:t>
          </a:r>
          <a:endParaRPr lang="en-US" sz="1100" b="1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b="1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latin typeface="Arial" pitchFamily="34" charset="0"/>
              <a:cs typeface="Arial" pitchFamily="34" charset="0"/>
            </a:rPr>
            <a:t>Global Recruitment</a:t>
          </a:r>
          <a:endParaRPr lang="en-US" sz="1100" b="1" kern="1200" dirty="0">
            <a:latin typeface="Arial" pitchFamily="34" charset="0"/>
            <a:cs typeface="Arial" pitchFamily="34" charset="0"/>
          </a:endParaRPr>
        </a:p>
      </dsp:txBody>
      <dsp:txXfrm>
        <a:off x="5089162" y="788376"/>
        <a:ext cx="1375438" cy="3643303"/>
      </dsp:txXfrm>
    </dsp:sp>
    <dsp:sp modelId="{D7D941B1-FA76-4BE6-AB19-660E42BFC078}">
      <dsp:nvSpPr>
        <dsp:cNvPr id="0" name=""/>
        <dsp:cNvSpPr/>
      </dsp:nvSpPr>
      <dsp:spPr>
        <a:xfrm rot="1734">
          <a:off x="6908440" y="309601"/>
          <a:ext cx="371877" cy="355140"/>
        </a:xfrm>
        <a:prstGeom prst="mathEqual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6908440" y="380602"/>
        <a:ext cx="265335" cy="213084"/>
      </dsp:txXfrm>
    </dsp:sp>
    <dsp:sp modelId="{54C3633D-5384-4BAD-B8A7-A426E2E48F98}">
      <dsp:nvSpPr>
        <dsp:cNvPr id="0" name=""/>
        <dsp:cNvSpPr/>
      </dsp:nvSpPr>
      <dsp:spPr>
        <a:xfrm>
          <a:off x="7434682" y="293764"/>
          <a:ext cx="2012752" cy="582260"/>
        </a:xfrm>
        <a:prstGeom prst="roundRect">
          <a:avLst>
            <a:gd name="adj" fmla="val 10000"/>
          </a:avLst>
        </a:prstGeom>
        <a:solidFill>
          <a:srgbClr val="EC711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Best Practice Organization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7434682" y="293764"/>
        <a:ext cx="2012752" cy="388173"/>
      </dsp:txXfrm>
    </dsp:sp>
    <dsp:sp modelId="{BA44597E-EA5F-479C-BAF2-EA3D2999EDE0}">
      <dsp:nvSpPr>
        <dsp:cNvPr id="0" name=""/>
        <dsp:cNvSpPr/>
      </dsp:nvSpPr>
      <dsp:spPr>
        <a:xfrm>
          <a:off x="7712707" y="795769"/>
          <a:ext cx="1426432" cy="37236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latin typeface="Arial" pitchFamily="34" charset="0"/>
              <a:cs typeface="Arial" pitchFamily="34" charset="0"/>
            </a:rPr>
            <a:t>Access to Experts in All Key Areas</a:t>
          </a:r>
          <a:endParaRPr lang="en-US" sz="1100" b="1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b="1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latin typeface="Arial" pitchFamily="34" charset="0"/>
              <a:cs typeface="Arial" pitchFamily="34" charset="0"/>
            </a:rPr>
            <a:t>Provide Top Research and Learning to organization</a:t>
          </a:r>
          <a:endParaRPr lang="en-US" sz="1100" b="1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b="1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latin typeface="Arial" pitchFamily="34" charset="0"/>
              <a:cs typeface="Arial" pitchFamily="34" charset="0"/>
            </a:rPr>
            <a:t>Benchmark with peer Fortune 500 Organizations</a:t>
          </a:r>
          <a:endParaRPr lang="en-US" sz="1100" b="1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b="1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latin typeface="Arial" pitchFamily="34" charset="0"/>
              <a:cs typeface="Arial" pitchFamily="34" charset="0"/>
            </a:rPr>
            <a:t>Become a part of a close community who values best practices and knowledge sharing</a:t>
          </a:r>
          <a:endParaRPr lang="en-US" sz="1100" b="1" kern="1200" dirty="0">
            <a:latin typeface="Arial" pitchFamily="34" charset="0"/>
            <a:cs typeface="Arial" pitchFamily="34" charset="0"/>
          </a:endParaRPr>
        </a:p>
      </dsp:txBody>
      <dsp:txXfrm>
        <a:off x="7754486" y="837548"/>
        <a:ext cx="1342874" cy="36400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5C017-0F09-4A48-ABBA-E3CE1CFD0B37}">
      <dsp:nvSpPr>
        <dsp:cNvPr id="0" name=""/>
        <dsp:cNvSpPr/>
      </dsp:nvSpPr>
      <dsp:spPr>
        <a:xfrm>
          <a:off x="2718890" y="1756068"/>
          <a:ext cx="1335551" cy="13355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ITM Study</a:t>
          </a:r>
          <a:endParaRPr lang="en-US" sz="3000" kern="1200" dirty="0"/>
        </a:p>
      </dsp:txBody>
      <dsp:txXfrm>
        <a:off x="2914477" y="1951655"/>
        <a:ext cx="944377" cy="944377"/>
      </dsp:txXfrm>
    </dsp:sp>
    <dsp:sp modelId="{867466F2-FA1C-49F8-B4B2-C9842EB77D9D}">
      <dsp:nvSpPr>
        <dsp:cNvPr id="0" name=""/>
        <dsp:cNvSpPr/>
      </dsp:nvSpPr>
      <dsp:spPr>
        <a:xfrm rot="16200000">
          <a:off x="3184908" y="1536564"/>
          <a:ext cx="403515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03515" y="177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76578" y="1544222"/>
        <a:ext cx="20175" cy="20175"/>
      </dsp:txXfrm>
    </dsp:sp>
    <dsp:sp modelId="{F9B43504-4F9C-4F51-8878-B1D2DF341AAD}">
      <dsp:nvSpPr>
        <dsp:cNvPr id="0" name=""/>
        <dsp:cNvSpPr/>
      </dsp:nvSpPr>
      <dsp:spPr>
        <a:xfrm>
          <a:off x="2718890" y="17001"/>
          <a:ext cx="1335551" cy="133555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Review of Literature</a:t>
          </a:r>
          <a:endParaRPr lang="en-US" sz="1400" b="1" kern="1200" dirty="0"/>
        </a:p>
      </dsp:txBody>
      <dsp:txXfrm>
        <a:off x="2914477" y="212588"/>
        <a:ext cx="944377" cy="944377"/>
      </dsp:txXfrm>
    </dsp:sp>
    <dsp:sp modelId="{811215B8-E611-4B61-A4BC-DEDD5151CE05}">
      <dsp:nvSpPr>
        <dsp:cNvPr id="0" name=""/>
        <dsp:cNvSpPr/>
      </dsp:nvSpPr>
      <dsp:spPr>
        <a:xfrm rot="20520000">
          <a:off x="4011884" y="2137397"/>
          <a:ext cx="403515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03515" y="177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03553" y="2145055"/>
        <a:ext cx="20175" cy="20175"/>
      </dsp:txXfrm>
    </dsp:sp>
    <dsp:sp modelId="{DBC47A4F-7BEB-41A5-8E58-6DE741B0F838}">
      <dsp:nvSpPr>
        <dsp:cNvPr id="0" name=""/>
        <dsp:cNvSpPr/>
      </dsp:nvSpPr>
      <dsp:spPr>
        <a:xfrm>
          <a:off x="4372841" y="1218667"/>
          <a:ext cx="1335551" cy="133555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Targeted Surveys of Global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Companies</a:t>
          </a:r>
          <a:endParaRPr lang="en-US" sz="1400" b="1" kern="1200" dirty="0"/>
        </a:p>
      </dsp:txBody>
      <dsp:txXfrm>
        <a:off x="4568428" y="1414254"/>
        <a:ext cx="944377" cy="944377"/>
      </dsp:txXfrm>
    </dsp:sp>
    <dsp:sp modelId="{C92D2ED5-3317-43D2-B3FC-217481EC7F61}">
      <dsp:nvSpPr>
        <dsp:cNvPr id="0" name=""/>
        <dsp:cNvSpPr/>
      </dsp:nvSpPr>
      <dsp:spPr>
        <a:xfrm rot="3240000">
          <a:off x="3696007" y="3109565"/>
          <a:ext cx="403515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03515" y="177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87677" y="3117223"/>
        <a:ext cx="20175" cy="20175"/>
      </dsp:txXfrm>
    </dsp:sp>
    <dsp:sp modelId="{60E73F54-97BF-4D24-AA72-3214037F860E}">
      <dsp:nvSpPr>
        <dsp:cNvPr id="0" name=""/>
        <dsp:cNvSpPr/>
      </dsp:nvSpPr>
      <dsp:spPr>
        <a:xfrm>
          <a:off x="3741088" y="3163002"/>
          <a:ext cx="1335551" cy="133555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Input From TM &amp; Corporate HR Experts</a:t>
          </a:r>
          <a:endParaRPr lang="en-US" sz="1400" b="1" kern="1200" dirty="0"/>
        </a:p>
      </dsp:txBody>
      <dsp:txXfrm>
        <a:off x="3936675" y="3358589"/>
        <a:ext cx="944377" cy="944377"/>
      </dsp:txXfrm>
    </dsp:sp>
    <dsp:sp modelId="{67D90597-0190-42CE-817A-45687E512C87}">
      <dsp:nvSpPr>
        <dsp:cNvPr id="0" name=""/>
        <dsp:cNvSpPr/>
      </dsp:nvSpPr>
      <dsp:spPr>
        <a:xfrm rot="7560000">
          <a:off x="2673810" y="3109565"/>
          <a:ext cx="403515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03515" y="177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865479" y="3117223"/>
        <a:ext cx="20175" cy="20175"/>
      </dsp:txXfrm>
    </dsp:sp>
    <dsp:sp modelId="{E4C91CF1-B143-404A-B99A-6E0D7502341C}">
      <dsp:nvSpPr>
        <dsp:cNvPr id="0" name=""/>
        <dsp:cNvSpPr/>
      </dsp:nvSpPr>
      <dsp:spPr>
        <a:xfrm>
          <a:off x="1696693" y="3163002"/>
          <a:ext cx="1335551" cy="133555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 Depth Case Studies</a:t>
          </a:r>
          <a:endParaRPr lang="en-US" sz="1400" b="1" kern="1200" dirty="0"/>
        </a:p>
      </dsp:txBody>
      <dsp:txXfrm>
        <a:off x="1892280" y="3358589"/>
        <a:ext cx="944377" cy="944377"/>
      </dsp:txXfrm>
    </dsp:sp>
    <dsp:sp modelId="{0705C8E3-1249-4F87-8F3E-C7C99508F596}">
      <dsp:nvSpPr>
        <dsp:cNvPr id="0" name=""/>
        <dsp:cNvSpPr/>
      </dsp:nvSpPr>
      <dsp:spPr>
        <a:xfrm rot="11880000">
          <a:off x="2357933" y="2137397"/>
          <a:ext cx="403515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03515" y="177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549603" y="2145055"/>
        <a:ext cx="20175" cy="20175"/>
      </dsp:txXfrm>
    </dsp:sp>
    <dsp:sp modelId="{039D5207-6C17-4F2C-88C5-05215716A4B6}">
      <dsp:nvSpPr>
        <dsp:cNvPr id="0" name=""/>
        <dsp:cNvSpPr/>
      </dsp:nvSpPr>
      <dsp:spPr>
        <a:xfrm>
          <a:off x="1064940" y="1218667"/>
          <a:ext cx="1335551" cy="133555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Vendor Trend Analysis</a:t>
          </a:r>
          <a:endParaRPr lang="en-US" sz="1400" b="1" kern="1200" dirty="0"/>
        </a:p>
      </dsp:txBody>
      <dsp:txXfrm>
        <a:off x="1260527" y="1414254"/>
        <a:ext cx="944377" cy="9443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FC745-761A-4348-A6A5-CE9CFE930A35}">
      <dsp:nvSpPr>
        <dsp:cNvPr id="0" name=""/>
        <dsp:cNvSpPr/>
      </dsp:nvSpPr>
      <dsp:spPr>
        <a:xfrm>
          <a:off x="4569729" y="3015371"/>
          <a:ext cx="3015081" cy="23293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smtClean="0">
              <a:latin typeface="Arial" pitchFamily="34" charset="0"/>
            </a:rPr>
            <a:t>Organizational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Arial" pitchFamily="34" charset="0"/>
            </a:rPr>
            <a:t>Cultural 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Arial" pitchFamily="34" charset="0"/>
            </a:rPr>
            <a:t>Functional</a:t>
          </a:r>
          <a:endParaRPr lang="en-US" sz="1200" b="1" kern="1200" dirty="0">
            <a:latin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Arial" pitchFamily="34" charset="0"/>
            </a:rPr>
            <a:t>Whole Systems</a:t>
          </a:r>
          <a:endParaRPr lang="en-US" sz="1200" b="1" kern="1200" dirty="0">
            <a:latin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b="1" kern="1200" dirty="0">
            <a:latin typeface="Arial" pitchFamily="34" charset="0"/>
          </a:endParaRPr>
        </a:p>
      </dsp:txBody>
      <dsp:txXfrm>
        <a:off x="5525422" y="3648873"/>
        <a:ext cx="2008220" cy="1644666"/>
      </dsp:txXfrm>
    </dsp:sp>
    <dsp:sp modelId="{7764E699-64F9-4B5D-A763-8A2707FB93B3}">
      <dsp:nvSpPr>
        <dsp:cNvPr id="0" name=""/>
        <dsp:cNvSpPr/>
      </dsp:nvSpPr>
      <dsp:spPr>
        <a:xfrm>
          <a:off x="9734" y="3015371"/>
          <a:ext cx="3015081" cy="23293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smtClean="0">
              <a:latin typeface="Arial" pitchFamily="34" charset="0"/>
            </a:rPr>
            <a:t>Corporate Executives</a:t>
          </a:r>
          <a:endParaRPr lang="en-US" sz="1200" b="1" kern="1200" dirty="0" smtClean="0">
            <a:latin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Arial" pitchFamily="34" charset="0"/>
            </a:rPr>
            <a:t>VP Talent Management</a:t>
          </a:r>
          <a:endParaRPr lang="en-US" sz="1200" b="1" kern="1200" dirty="0">
            <a:latin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Arial" pitchFamily="34" charset="0"/>
            </a:rPr>
            <a:t>HR Departments</a:t>
          </a:r>
          <a:endParaRPr lang="en-US" sz="1200" b="1" kern="1200" dirty="0">
            <a:latin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Arial" pitchFamily="34" charset="0"/>
            </a:rPr>
            <a:t>Line Organizations</a:t>
          </a:r>
          <a:endParaRPr lang="en-US" sz="1200" b="1" kern="1200" dirty="0">
            <a:latin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Arial" pitchFamily="34" charset="0"/>
            </a:rPr>
            <a:t>Frontline Employees </a:t>
          </a:r>
          <a:endParaRPr lang="en-US" sz="1200" b="1" kern="1200" dirty="0">
            <a:latin typeface="Arial" pitchFamily="34" charset="0"/>
          </a:endParaRPr>
        </a:p>
      </dsp:txBody>
      <dsp:txXfrm>
        <a:off x="60902" y="3648873"/>
        <a:ext cx="2008220" cy="1644666"/>
      </dsp:txXfrm>
    </dsp:sp>
    <dsp:sp modelId="{2D1F3756-B9EB-4AC9-9154-7DE76B732676}">
      <dsp:nvSpPr>
        <dsp:cNvPr id="0" name=""/>
        <dsp:cNvSpPr/>
      </dsp:nvSpPr>
      <dsp:spPr>
        <a:xfrm>
          <a:off x="4489705" y="-344618"/>
          <a:ext cx="3015081" cy="23293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Job Design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Arial" pitchFamily="34" charset="0"/>
            </a:rPr>
            <a:t>Salary Structures</a:t>
          </a:r>
          <a:endParaRPr lang="en-US" sz="1200" b="1" kern="1200" dirty="0">
            <a:latin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smtClean="0">
              <a:latin typeface="Arial" pitchFamily="34" charset="0"/>
            </a:rPr>
            <a:t>HRIS</a:t>
          </a:r>
          <a:endParaRPr lang="en-US" sz="1200" b="1" kern="1200" dirty="0">
            <a:latin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smtClean="0">
              <a:latin typeface="Arial" pitchFamily="34" charset="0"/>
            </a:rPr>
            <a:t>Data Sharing</a:t>
          </a:r>
          <a:endParaRPr lang="en-US" sz="1200" b="1" kern="1200" dirty="0">
            <a:latin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Arial" pitchFamily="34" charset="0"/>
            </a:rPr>
            <a:t>Policy/Procedure</a:t>
          </a:r>
          <a:endParaRPr lang="en-US" sz="1200" b="1" kern="1200" dirty="0">
            <a:latin typeface="Arial" pitchFamily="34" charset="0"/>
          </a:endParaRPr>
        </a:p>
      </dsp:txBody>
      <dsp:txXfrm>
        <a:off x="5445397" y="-293450"/>
        <a:ext cx="2008220" cy="1644666"/>
      </dsp:txXfrm>
    </dsp:sp>
    <dsp:sp modelId="{089DEC77-4809-4622-AB5B-33D2A36D2CD3}">
      <dsp:nvSpPr>
        <dsp:cNvPr id="0" name=""/>
        <dsp:cNvSpPr/>
      </dsp:nvSpPr>
      <dsp:spPr>
        <a:xfrm>
          <a:off x="9734" y="-344618"/>
          <a:ext cx="3015081" cy="23293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smtClean="0">
              <a:latin typeface="Arial" pitchFamily="34" charset="0"/>
            </a:rPr>
            <a:t>Succession Planning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smtClean="0">
              <a:latin typeface="Arial" pitchFamily="34" charset="0"/>
            </a:rPr>
            <a:t>Learning &amp; Development</a:t>
          </a:r>
          <a:endParaRPr lang="en-US" sz="1200" b="1" kern="1200" dirty="0">
            <a:latin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smtClean="0">
              <a:latin typeface="Arial" pitchFamily="34" charset="0"/>
            </a:rPr>
            <a:t>Talent Acquisition</a:t>
          </a:r>
          <a:endParaRPr lang="en-US" sz="1200" b="1" kern="1200" dirty="0">
            <a:latin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smtClean="0">
              <a:latin typeface="Arial" pitchFamily="34" charset="0"/>
            </a:rPr>
            <a:t>Workforce Planning</a:t>
          </a:r>
          <a:endParaRPr lang="en-US" sz="1200" b="1" kern="1200" dirty="0">
            <a:latin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smtClean="0">
              <a:latin typeface="Arial" pitchFamily="34" charset="0"/>
            </a:rPr>
            <a:t>Compensation &amp; Benefits</a:t>
          </a:r>
          <a:endParaRPr lang="en-US" sz="1200" b="1" kern="1200" dirty="0">
            <a:latin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smtClean="0">
              <a:latin typeface="Arial" pitchFamily="34" charset="0"/>
            </a:rPr>
            <a:t>Performance Management</a:t>
          </a:r>
          <a:endParaRPr lang="en-US" sz="1200" b="1" kern="1200" dirty="0">
            <a:latin typeface="Arial" pitchFamily="34" charset="0"/>
          </a:endParaRPr>
        </a:p>
      </dsp:txBody>
      <dsp:txXfrm>
        <a:off x="60902" y="-293450"/>
        <a:ext cx="2008220" cy="1644666"/>
      </dsp:txXfrm>
    </dsp:sp>
    <dsp:sp modelId="{2F6AC87C-020D-489C-9654-78403860F7DC}">
      <dsp:nvSpPr>
        <dsp:cNvPr id="0" name=""/>
        <dsp:cNvSpPr/>
      </dsp:nvSpPr>
      <dsp:spPr>
        <a:xfrm>
          <a:off x="1530713" y="291007"/>
          <a:ext cx="2210638" cy="2210638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Processes</a:t>
          </a:r>
          <a:endParaRPr lang="en-US" sz="1600" kern="1200" dirty="0"/>
        </a:p>
      </dsp:txBody>
      <dsp:txXfrm>
        <a:off x="2178194" y="938488"/>
        <a:ext cx="1563157" cy="1563157"/>
      </dsp:txXfrm>
    </dsp:sp>
    <dsp:sp modelId="{69F7106F-4BD1-4DA9-902E-A1BF4071F5DF}">
      <dsp:nvSpPr>
        <dsp:cNvPr id="0" name=""/>
        <dsp:cNvSpPr/>
      </dsp:nvSpPr>
      <dsp:spPr>
        <a:xfrm rot="5400000">
          <a:off x="3843459" y="291007"/>
          <a:ext cx="2210638" cy="2210638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Operations</a:t>
          </a:r>
          <a:endParaRPr lang="en-US" sz="1600" kern="1200" dirty="0"/>
        </a:p>
      </dsp:txBody>
      <dsp:txXfrm rot="-5400000">
        <a:off x="3843459" y="938488"/>
        <a:ext cx="1563157" cy="1563157"/>
      </dsp:txXfrm>
    </dsp:sp>
    <dsp:sp modelId="{34750CB2-C3E9-4EE0-B9A8-BC162288BE9C}">
      <dsp:nvSpPr>
        <dsp:cNvPr id="0" name=""/>
        <dsp:cNvSpPr/>
      </dsp:nvSpPr>
      <dsp:spPr>
        <a:xfrm rot="10800000">
          <a:off x="3843459" y="2603754"/>
          <a:ext cx="2210638" cy="2210638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Transformation</a:t>
          </a:r>
          <a:endParaRPr lang="en-US" sz="1600" kern="1200" dirty="0"/>
        </a:p>
      </dsp:txBody>
      <dsp:txXfrm rot="10800000">
        <a:off x="3843459" y="2603754"/>
        <a:ext cx="1563157" cy="1563157"/>
      </dsp:txXfrm>
    </dsp:sp>
    <dsp:sp modelId="{E4E10C03-AB18-46F8-B4F4-6A91CB92C9EF}">
      <dsp:nvSpPr>
        <dsp:cNvPr id="0" name=""/>
        <dsp:cNvSpPr/>
      </dsp:nvSpPr>
      <dsp:spPr>
        <a:xfrm rot="16200000">
          <a:off x="1530713" y="2603754"/>
          <a:ext cx="2210638" cy="2210638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People</a:t>
          </a:r>
          <a:endParaRPr lang="en-US" sz="1600" kern="1200" dirty="0"/>
        </a:p>
      </dsp:txBody>
      <dsp:txXfrm rot="5400000">
        <a:off x="2178194" y="2603754"/>
        <a:ext cx="1563157" cy="1563157"/>
      </dsp:txXfrm>
    </dsp:sp>
    <dsp:sp modelId="{9A7638D7-9466-4C4E-9A56-FA4FEB66781F}">
      <dsp:nvSpPr>
        <dsp:cNvPr id="0" name=""/>
        <dsp:cNvSpPr/>
      </dsp:nvSpPr>
      <dsp:spPr>
        <a:xfrm>
          <a:off x="3410776" y="2093214"/>
          <a:ext cx="763257" cy="663702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C6D7B8AB-B532-48BB-A3D6-86013D7F178A}">
      <dsp:nvSpPr>
        <dsp:cNvPr id="0" name=""/>
        <dsp:cNvSpPr/>
      </dsp:nvSpPr>
      <dsp:spPr>
        <a:xfrm rot="10800000">
          <a:off x="3410776" y="2348483"/>
          <a:ext cx="763257" cy="663702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3A319-AD9B-4F7B-B0BA-BACAAE97F915}">
      <dsp:nvSpPr>
        <dsp:cNvPr id="0" name=""/>
        <dsp:cNvSpPr/>
      </dsp:nvSpPr>
      <dsp:spPr>
        <a:xfrm>
          <a:off x="2" y="0"/>
          <a:ext cx="8889995" cy="502919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8753ED-1456-4A52-9DCA-8AE8F145BF45}">
      <dsp:nvSpPr>
        <dsp:cNvPr id="0" name=""/>
        <dsp:cNvSpPr/>
      </dsp:nvSpPr>
      <dsp:spPr>
        <a:xfrm>
          <a:off x="3906" y="1508759"/>
          <a:ext cx="1708112" cy="20116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High Employee Engagement	</a:t>
          </a:r>
          <a:endParaRPr lang="en-US" sz="2000" kern="1200" dirty="0"/>
        </a:p>
      </dsp:txBody>
      <dsp:txXfrm>
        <a:off x="87289" y="1592142"/>
        <a:ext cx="1541346" cy="1844914"/>
      </dsp:txXfrm>
    </dsp:sp>
    <dsp:sp modelId="{2238CFA0-B965-49F9-993D-F1D5CE2F03C2}">
      <dsp:nvSpPr>
        <dsp:cNvPr id="0" name=""/>
        <dsp:cNvSpPr/>
      </dsp:nvSpPr>
      <dsp:spPr>
        <a:xfrm>
          <a:off x="1797425" y="1508759"/>
          <a:ext cx="1708112" cy="20116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Talent Referral Programs	</a:t>
          </a:r>
          <a:endParaRPr lang="en-US" sz="2000" kern="1200" dirty="0"/>
        </a:p>
      </dsp:txBody>
      <dsp:txXfrm>
        <a:off x="1880808" y="1592142"/>
        <a:ext cx="1541346" cy="1844914"/>
      </dsp:txXfrm>
    </dsp:sp>
    <dsp:sp modelId="{75D18CEF-5E96-4FBB-B0FC-31C4496E0E73}">
      <dsp:nvSpPr>
        <dsp:cNvPr id="0" name=""/>
        <dsp:cNvSpPr/>
      </dsp:nvSpPr>
      <dsp:spPr>
        <a:xfrm>
          <a:off x="3590943" y="1508759"/>
          <a:ext cx="1708112" cy="20116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Increase of Cross Functional Moves</a:t>
          </a:r>
          <a:endParaRPr lang="en-US" sz="2000" kern="1200" dirty="0"/>
        </a:p>
      </dsp:txBody>
      <dsp:txXfrm>
        <a:off x="3674326" y="1592142"/>
        <a:ext cx="1541346" cy="1844914"/>
      </dsp:txXfrm>
    </dsp:sp>
    <dsp:sp modelId="{ACDB6E7E-8EBE-4C7C-871F-8C5694FBCFE8}">
      <dsp:nvSpPr>
        <dsp:cNvPr id="0" name=""/>
        <dsp:cNvSpPr/>
      </dsp:nvSpPr>
      <dsp:spPr>
        <a:xfrm>
          <a:off x="5384462" y="1508759"/>
          <a:ext cx="1708112" cy="20116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Better Succession Planning Management</a:t>
          </a:r>
          <a:endParaRPr lang="en-US" sz="2000" kern="1200" dirty="0"/>
        </a:p>
      </dsp:txBody>
      <dsp:txXfrm>
        <a:off x="5467845" y="1592142"/>
        <a:ext cx="1541346" cy="1844914"/>
      </dsp:txXfrm>
    </dsp:sp>
    <dsp:sp modelId="{E587A6A4-ECD4-47E0-967C-7AA006B3AA55}">
      <dsp:nvSpPr>
        <dsp:cNvPr id="0" name=""/>
        <dsp:cNvSpPr/>
      </dsp:nvSpPr>
      <dsp:spPr>
        <a:xfrm>
          <a:off x="7177980" y="1508759"/>
          <a:ext cx="1708112" cy="20116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Retention Programs</a:t>
          </a:r>
          <a:endParaRPr lang="en-US" sz="2000" kern="1200" dirty="0"/>
        </a:p>
      </dsp:txBody>
      <dsp:txXfrm>
        <a:off x="7261363" y="1592142"/>
        <a:ext cx="1541346" cy="1844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3953D-6394-4FEE-A07E-68A35710758F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89F43-22BC-460A-9150-1245EF70A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pPr>
              <a:defRPr/>
            </a:pPr>
            <a:fld id="{C7DABF23-D944-40F0-A7E6-7A7CCB2492CE}" type="datetimeFigureOut">
              <a:rPr lang="en-US"/>
              <a:pPr>
                <a:defRPr/>
              </a:pPr>
              <a:t>3/19/2012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pPr>
              <a:defRPr/>
            </a:pPr>
            <a:fld id="{ADDC51B8-24E8-4508-94E0-F77F1051C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381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9AB20F-ED2A-4CB8-BF47-75BEF2A32882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8DE64-D014-4F2F-9815-8B2036465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88F98-57D7-4C61-97E4-1D89DF423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676275"/>
            <a:ext cx="2159000" cy="6097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24600" cy="6097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F0BB4-0F37-40F1-B533-401435674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7ADC4-2475-4EA0-B896-99C64A0B2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4BBE4-7A2F-45C1-9FB0-2C1DB9376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2754B-0D62-4C22-9166-33A49DE07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98EAD-29E6-4DDA-B840-9C6D8F43B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7EEA0-BF29-4DA2-9ABB-E27D74586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4A14D-6A73-441C-A472-1B1E9AC1E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9621E-14C9-4014-909C-D79B4AEEA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097A9-8C8B-4287-BA0B-743E0F268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360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360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2138"/>
            <a:ext cx="211772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0275" y="6942138"/>
            <a:ext cx="3219450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0275" y="6942138"/>
            <a:ext cx="2119313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A4E4F7-7285-40E2-AC4F-CFFF01E62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emf"/><Relationship Id="rId5" Type="http://schemas.openxmlformats.org/officeDocument/2006/relationships/oleObject" Target="../embeddings/Microsoft_Excel_97-2003_Worksheet3.xls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diagramLayout" Target="../diagrams/layout1.xml"/><Relationship Id="rId3" Type="http://schemas.openxmlformats.org/officeDocument/2006/relationships/image" Target="../media/image5.jpeg"/><Relationship Id="rId21" Type="http://schemas.microsoft.com/office/2007/relationships/diagramDrawing" Target="../diagrams/drawing1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diagramData" Target="../diagrams/data1.xml"/><Relationship Id="rId2" Type="http://schemas.openxmlformats.org/officeDocument/2006/relationships/image" Target="../media/image3.png"/><Relationship Id="rId16" Type="http://schemas.openxmlformats.org/officeDocument/2006/relationships/image" Target="../media/image17.jpeg"/><Relationship Id="rId20" Type="http://schemas.openxmlformats.org/officeDocument/2006/relationships/diagramColors" Target="../diagrams/colors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19" Type="http://schemas.openxmlformats.org/officeDocument/2006/relationships/diagramQuickStyle" Target="../diagrams/quickStyle1.xml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oleObject" Target="../embeddings/Microsoft_Excel_97-2003_Worksheet1.xls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5108575" y="2884488"/>
            <a:ext cx="43307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200" b="1">
                <a:solidFill>
                  <a:srgbClr val="000000"/>
                </a:solidFill>
                <a:latin typeface="Arial" pitchFamily="34" charset="0"/>
              </a:rPr>
              <a:t>Integrated Talent Management Research</a:t>
            </a:r>
          </a:p>
          <a:p>
            <a:pPr>
              <a:lnSpc>
                <a:spcPct val="95000"/>
              </a:lnSpc>
            </a:pPr>
            <a:endParaRPr lang="en-US" sz="2200" b="1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</a:pPr>
            <a:endParaRPr lang="en-US" sz="1600" b="1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</a:pPr>
            <a:endParaRPr lang="en-US" sz="22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915988" y="5360988"/>
            <a:ext cx="82931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b="1" i="1" dirty="0">
                <a:solidFill>
                  <a:srgbClr val="000000"/>
                </a:solidFill>
                <a:latin typeface="Arial" pitchFamily="34" charset="0"/>
              </a:rPr>
              <a:t>Best Practice Institute, </a:t>
            </a:r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</a:rPr>
              <a:t>March 21, </a:t>
            </a:r>
            <a:r>
              <a:rPr lang="en-US" sz="1600" b="1" i="1" dirty="0">
                <a:solidFill>
                  <a:srgbClr val="000000"/>
                </a:solidFill>
                <a:latin typeface="Arial" pitchFamily="34" charset="0"/>
              </a:rPr>
              <a:t>2012</a:t>
            </a:r>
          </a:p>
        </p:txBody>
      </p:sp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0" y="1946275"/>
            <a:ext cx="8202613" cy="6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0" y="5207000"/>
            <a:ext cx="8202613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708275"/>
            <a:ext cx="423386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EF634D-0AE3-400A-9B75-5F1C03665F4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7312025"/>
            <a:ext cx="9652000" cy="2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4092575" y="7343775"/>
            <a:ext cx="1960563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919191"/>
                </a:solidFill>
                <a:latin typeface="Arial" pitchFamily="34" charset="0"/>
              </a:rPr>
              <a:t>Best Practice Institute</a:t>
            </a:r>
          </a:p>
        </p:txBody>
      </p:sp>
      <p:sp>
        <p:nvSpPr>
          <p:cNvPr id="11268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66700" y="609600"/>
            <a:ext cx="9893300" cy="617538"/>
          </a:xfrm>
        </p:spPr>
        <p:txBody>
          <a:bodyPr lIns="0" tIns="0" rIns="0" bIns="0" anchor="b"/>
          <a:lstStyle/>
          <a:p>
            <a:pPr algn="l" eaLnBrk="1" hangingPunct="1">
              <a:lnSpc>
                <a:spcPct val="950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</a:rPr>
              <a:t>We Found That Vendor Selection and Identification of Main Areas of Focus Are The Top Critical Success Factors for ITM</a:t>
            </a:r>
            <a:endParaRPr lang="en-US" sz="2100" b="1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270" name="TextBox 1"/>
          <p:cNvSpPr txBox="1">
            <a:spLocks noChangeArrowheads="1"/>
          </p:cNvSpPr>
          <p:nvPr/>
        </p:nvSpPr>
        <p:spPr bwMode="auto">
          <a:xfrm>
            <a:off x="1955800" y="1576388"/>
            <a:ext cx="594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latin typeface="Arial" pitchFamily="34" charset="0"/>
                <a:cs typeface="Arial" pitchFamily="34" charset="0"/>
              </a:rPr>
              <a:t>Top Areas Organizations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Identified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to be Integrated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22500" y="2081213"/>
            <a:ext cx="59436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Career &amp; Competency Management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Talent Development Management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Performance Management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Analytics &amp; Reporting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Succession Planning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Goal Management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Talent Acquisition/Recruiting Management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Learning System Management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1888" y="6608763"/>
            <a:ext cx="79803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TextBox 25"/>
          <p:cNvSpPr txBox="1">
            <a:spLocks noChangeArrowheads="1"/>
          </p:cNvSpPr>
          <p:nvPr/>
        </p:nvSpPr>
        <p:spPr bwMode="auto">
          <a:xfrm>
            <a:off x="1270000" y="6608763"/>
            <a:ext cx="762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i="1" dirty="0">
                <a:latin typeface="Arial" pitchFamily="34" charset="0"/>
                <a:cs typeface="Arial" pitchFamily="34" charset="0"/>
              </a:rPr>
              <a:t>When Choosing a Focus Area for Integration It is Important to Keep Your Business Strategy at the Center of Your Decision</a:t>
            </a:r>
          </a:p>
        </p:txBody>
      </p:sp>
      <p:sp>
        <p:nvSpPr>
          <p:cNvPr id="1127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86688" y="7256463"/>
            <a:ext cx="2119312" cy="5095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BA9F0F3-F70B-4502-8031-141E7134077F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0" y="7312025"/>
            <a:ext cx="9652000" cy="2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4092575" y="7343775"/>
            <a:ext cx="1960563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919191"/>
                </a:solidFill>
                <a:latin typeface="Arial" pitchFamily="34" charset="0"/>
              </a:rPr>
              <a:t>Best Practice Institute</a:t>
            </a:r>
          </a:p>
        </p:txBody>
      </p:sp>
      <p:sp>
        <p:nvSpPr>
          <p:cNvPr id="1229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66700" y="609600"/>
            <a:ext cx="9893300" cy="617538"/>
          </a:xfrm>
        </p:spPr>
        <p:txBody>
          <a:bodyPr lIns="0" tIns="0" rIns="0" bIns="0" anchor="b"/>
          <a:lstStyle/>
          <a:p>
            <a:pPr algn="l" eaLnBrk="1" hangingPunct="1">
              <a:lnSpc>
                <a:spcPct val="95000"/>
              </a:lnSpc>
            </a:pPr>
            <a:r>
              <a:rPr lang="en-US" sz="2500" b="1" dirty="0" smtClean="0">
                <a:solidFill>
                  <a:srgbClr val="000000"/>
                </a:solidFill>
                <a:latin typeface="Arial" pitchFamily="34" charset="0"/>
              </a:rPr>
              <a:t>We Found That Organizations are Trending Towards Full Integration of All Talent Systems</a:t>
            </a:r>
            <a:endParaRPr lang="en-US" sz="2500" b="1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1229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203387"/>
              </p:ext>
            </p:extLst>
          </p:nvPr>
        </p:nvGraphicFramePr>
        <p:xfrm>
          <a:off x="254000" y="1628775"/>
          <a:ext cx="9767888" cy="570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Worksheet" r:id="rId5" imgW="8867828" imgH="4638809" progId="Excel.Sheet.8">
                  <p:embed/>
                </p:oleObj>
              </mc:Choice>
              <mc:Fallback>
                <p:oleObj name="Worksheet" r:id="rId5" imgW="8867828" imgH="4638809" progId="Excel.Sheet.8">
                  <p:embed/>
                  <p:pic>
                    <p:nvPicPr>
                      <p:cNvPr id="0" name="Picture 13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1628775"/>
                        <a:ext cx="9767888" cy="5707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TextBox 2"/>
          <p:cNvSpPr txBox="1">
            <a:spLocks noChangeArrowheads="1"/>
          </p:cNvSpPr>
          <p:nvPr/>
        </p:nvSpPr>
        <p:spPr bwMode="auto">
          <a:xfrm>
            <a:off x="2824163" y="1278731"/>
            <a:ext cx="449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Integration of Talent Management Systems</a:t>
            </a:r>
          </a:p>
        </p:txBody>
      </p:sp>
      <p:sp>
        <p:nvSpPr>
          <p:cNvPr id="1229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50175" y="7256463"/>
            <a:ext cx="2119313" cy="5095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BB0E16B-00C2-4B8E-B61D-861D8FA9C5A5}" type="slidenum">
              <a:rPr lang="en-US" smtClean="0"/>
              <a:pPr/>
              <a:t>11</a:t>
            </a:fld>
            <a:endParaRPr lang="en-US" smtClean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613400" y="2362200"/>
            <a:ext cx="0" cy="2743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613400" y="2133600"/>
            <a:ext cx="1524000" cy="228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91855" y="1964323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Talent Acquisition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842000" y="2743200"/>
            <a:ext cx="0" cy="1295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842000" y="2727362"/>
            <a:ext cx="1333062" cy="158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137400" y="2553941"/>
            <a:ext cx="276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Performance Management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5983808" y="3061772"/>
            <a:ext cx="19572" cy="17473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983808" y="3061772"/>
            <a:ext cx="131658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75062" y="2892495"/>
            <a:ext cx="276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Succession Planning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299" name="Straight Connector 12298"/>
          <p:cNvCxnSpPr/>
          <p:nvPr/>
        </p:nvCxnSpPr>
        <p:spPr>
          <a:xfrm flipV="1">
            <a:off x="6146800" y="3390900"/>
            <a:ext cx="0" cy="25527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01" name="Straight Connector 12300"/>
          <p:cNvCxnSpPr/>
          <p:nvPr/>
        </p:nvCxnSpPr>
        <p:spPr>
          <a:xfrm>
            <a:off x="6146800" y="3390900"/>
            <a:ext cx="11731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300391" y="3240677"/>
            <a:ext cx="276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Workforce Planning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303" name="Straight Connector 12302"/>
          <p:cNvCxnSpPr/>
          <p:nvPr/>
        </p:nvCxnSpPr>
        <p:spPr>
          <a:xfrm flipV="1">
            <a:off x="6278176" y="3887827"/>
            <a:ext cx="0" cy="4841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05" name="Straight Connector 12304"/>
          <p:cNvCxnSpPr/>
          <p:nvPr/>
        </p:nvCxnSpPr>
        <p:spPr>
          <a:xfrm>
            <a:off x="6278176" y="3887826"/>
            <a:ext cx="10417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319963" y="3700046"/>
            <a:ext cx="276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Learning &amp; Development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372815" y="4333617"/>
            <a:ext cx="276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Compensation &amp; Benefits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307" name="Straight Connector 12306"/>
          <p:cNvCxnSpPr/>
          <p:nvPr/>
        </p:nvCxnSpPr>
        <p:spPr>
          <a:xfrm>
            <a:off x="6618809" y="4541246"/>
            <a:ext cx="77259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09" name="Straight Connector 12308"/>
          <p:cNvCxnSpPr/>
          <p:nvPr/>
        </p:nvCxnSpPr>
        <p:spPr>
          <a:xfrm>
            <a:off x="6733381" y="5334000"/>
            <a:ext cx="70881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391400" y="5115950"/>
            <a:ext cx="276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Feedback/Measurement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6919913" y="5638800"/>
            <a:ext cx="8001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720013" y="5453393"/>
            <a:ext cx="276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Retention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7312025"/>
            <a:ext cx="9652000" cy="2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4092575" y="7343775"/>
            <a:ext cx="1960563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919191"/>
                </a:solidFill>
                <a:latin typeface="Arial" pitchFamily="34" charset="0"/>
              </a:rPr>
              <a:t>Best Practice Institute</a:t>
            </a:r>
          </a:p>
        </p:txBody>
      </p:sp>
      <p:sp>
        <p:nvSpPr>
          <p:cNvPr id="1229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66700" y="609600"/>
            <a:ext cx="9893300" cy="617538"/>
          </a:xfrm>
        </p:spPr>
        <p:txBody>
          <a:bodyPr lIns="0" tIns="0" rIns="0" bIns="0" anchor="b"/>
          <a:lstStyle/>
          <a:p>
            <a:pPr algn="l" eaLnBrk="1" hangingPunct="1">
              <a:lnSpc>
                <a:spcPct val="95000"/>
              </a:lnSpc>
            </a:pPr>
            <a:r>
              <a:rPr lang="en-US" sz="2500" b="1" dirty="0" smtClean="0">
                <a:solidFill>
                  <a:srgbClr val="000000"/>
                </a:solidFill>
                <a:latin typeface="Arial" pitchFamily="34" charset="0"/>
              </a:rPr>
              <a:t>Continued…</a:t>
            </a:r>
            <a:endParaRPr lang="en-US" sz="2500" b="1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295" name="TextBox 2"/>
          <p:cNvSpPr txBox="1">
            <a:spLocks noChangeArrowheads="1"/>
          </p:cNvSpPr>
          <p:nvPr/>
        </p:nvSpPr>
        <p:spPr bwMode="auto">
          <a:xfrm>
            <a:off x="2824163" y="1278731"/>
            <a:ext cx="449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Integration of Talent Management Systems</a:t>
            </a:r>
          </a:p>
        </p:txBody>
      </p:sp>
      <p:sp>
        <p:nvSpPr>
          <p:cNvPr id="1229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50175" y="7256463"/>
            <a:ext cx="2119313" cy="5095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BB0E16B-00C2-4B8E-B61D-861D8FA9C5A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" name="TextBox 2"/>
          <p:cNvSpPr txBox="1"/>
          <p:nvPr/>
        </p:nvSpPr>
        <p:spPr>
          <a:xfrm>
            <a:off x="414721" y="2057400"/>
            <a:ext cx="94869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27% of the Organizations have Fully Integrated Performance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Management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49% of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Organizations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see the need and have begun Integrating Workforce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Planning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25% of Organizations have not begun integrated Succession Planning at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all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44% of Organizations are beginning to integrate Talent Acquisition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33% of Organizations are beginning to Integrate Succession Planning</a:t>
            </a:r>
          </a:p>
          <a:p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51% of Organizations have Somewhat Integrated Feedback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6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0" y="7312025"/>
            <a:ext cx="9652000" cy="2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4092575" y="7343775"/>
            <a:ext cx="1960563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919191"/>
                </a:solidFill>
                <a:latin typeface="Arial" pitchFamily="34" charset="0"/>
              </a:rPr>
              <a:t>Best Practice Institute</a:t>
            </a:r>
          </a:p>
        </p:txBody>
      </p:sp>
      <p:sp>
        <p:nvSpPr>
          <p:cNvPr id="1331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66700" y="557213"/>
            <a:ext cx="9626600" cy="617537"/>
          </a:xfrm>
        </p:spPr>
        <p:txBody>
          <a:bodyPr lIns="0" tIns="0" rIns="0" bIns="0" anchor="b"/>
          <a:lstStyle/>
          <a:p>
            <a:pPr algn="l" eaLnBrk="1" hangingPunct="1">
              <a:lnSpc>
                <a:spcPct val="95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</a:rPr>
              <a:t>We Found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</a:rPr>
              <a:t>That Organizations Still Rely Heavily on Internally Developed Systems for Their Talent Management Processes</a:t>
            </a:r>
          </a:p>
        </p:txBody>
      </p:sp>
      <p:graphicFrame>
        <p:nvGraphicFramePr>
          <p:cNvPr id="13318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6603302"/>
              </p:ext>
            </p:extLst>
          </p:nvPr>
        </p:nvGraphicFramePr>
        <p:xfrm>
          <a:off x="736600" y="1295400"/>
          <a:ext cx="8174038" cy="534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Worksheet" r:id="rId5" imgW="8172460" imgH="5343605" progId="Excel.Sheet.8">
                  <p:embed/>
                </p:oleObj>
              </mc:Choice>
              <mc:Fallback>
                <p:oleObj name="Worksheet" r:id="rId5" imgW="8172460" imgH="5343605" progId="Excel.Sheet.8">
                  <p:embed/>
                  <p:pic>
                    <p:nvPicPr>
                      <p:cNvPr id="0" name="Picture 1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1295400"/>
                        <a:ext cx="8174038" cy="534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TextBox 3"/>
          <p:cNvSpPr txBox="1">
            <a:spLocks noChangeArrowheads="1"/>
          </p:cNvSpPr>
          <p:nvPr/>
        </p:nvSpPr>
        <p:spPr bwMode="auto">
          <a:xfrm>
            <a:off x="-24250" y="2752725"/>
            <a:ext cx="1098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Percentage of Use</a:t>
            </a:r>
          </a:p>
        </p:txBody>
      </p:sp>
      <p:pic>
        <p:nvPicPr>
          <p:cNvPr id="1332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6600" y="6470650"/>
            <a:ext cx="876935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TextBox 11"/>
          <p:cNvSpPr txBox="1">
            <a:spLocks noChangeArrowheads="1"/>
          </p:cNvSpPr>
          <p:nvPr/>
        </p:nvSpPr>
        <p:spPr bwMode="auto">
          <a:xfrm>
            <a:off x="1036638" y="6461125"/>
            <a:ext cx="82343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latin typeface="Arial" pitchFamily="34" charset="0"/>
                <a:cs typeface="Arial" pitchFamily="34" charset="0"/>
              </a:rPr>
              <a:t>“In the quest to integrate, processes will be adjusted, expensive customizations will be added, process pieces will go offline, or a combination of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these will take place.  You must remain proactive.” - CDW</a:t>
            </a:r>
            <a:endParaRPr lang="en-US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2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54938" y="7280275"/>
            <a:ext cx="2119312" cy="5095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421A0DE-9472-4C02-ABC6-26F6B4D564D6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7312025"/>
            <a:ext cx="9652000" cy="2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4092575" y="7343775"/>
            <a:ext cx="1960563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919191"/>
                </a:solidFill>
                <a:latin typeface="Arial" pitchFamily="34" charset="0"/>
              </a:rPr>
              <a:t>Best Practice Institute</a:t>
            </a:r>
          </a:p>
        </p:txBody>
      </p:sp>
      <p:sp>
        <p:nvSpPr>
          <p:cNvPr id="10245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79400" y="609600"/>
            <a:ext cx="9626600" cy="617538"/>
          </a:xfrm>
        </p:spPr>
        <p:txBody>
          <a:bodyPr lIns="0" tIns="0" rIns="0" bIns="0" anchor="b"/>
          <a:lstStyle/>
          <a:p>
            <a:pPr algn="l" eaLnBrk="1" hangingPunct="1">
              <a:lnSpc>
                <a:spcPct val="95000"/>
              </a:lnSpc>
              <a:defRPr/>
            </a:pPr>
            <a:r>
              <a:rPr lang="en-US" sz="2150" b="1" dirty="0" smtClean="0">
                <a:solidFill>
                  <a:srgbClr val="000000"/>
                </a:solidFill>
                <a:latin typeface="Arial" charset="0"/>
              </a:rPr>
              <a:t>Organizations </a:t>
            </a:r>
            <a:r>
              <a:rPr lang="en-US" sz="2150" b="1" dirty="0" smtClean="0">
                <a:solidFill>
                  <a:srgbClr val="000000"/>
                </a:solidFill>
                <a:latin typeface="Arial" charset="0"/>
              </a:rPr>
              <a:t>That Have Access To Meaningful Data and Implement User Friendly Systems Are More Likely To Win At Integration</a:t>
            </a:r>
            <a:endParaRPr lang="en-US" sz="215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2" name="TextBox 1"/>
          <p:cNvSpPr txBox="1">
            <a:spLocks noChangeArrowheads="1"/>
          </p:cNvSpPr>
          <p:nvPr/>
        </p:nvSpPr>
        <p:spPr bwMode="auto">
          <a:xfrm>
            <a:off x="2894013" y="1538288"/>
            <a:ext cx="4267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Arial" pitchFamily="34" charset="0"/>
                <a:cs typeface="Arial" pitchFamily="34" charset="0"/>
              </a:rPr>
              <a:t>Top 7 Indicators of Integration Success</a:t>
            </a:r>
          </a:p>
        </p:txBody>
      </p:sp>
      <p:sp>
        <p:nvSpPr>
          <p:cNvPr id="14343" name="TextBox 1"/>
          <p:cNvSpPr txBox="1">
            <a:spLocks noChangeArrowheads="1"/>
          </p:cNvSpPr>
          <p:nvPr/>
        </p:nvSpPr>
        <p:spPr bwMode="auto">
          <a:xfrm>
            <a:off x="1270000" y="2209800"/>
            <a:ext cx="8077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Times New Roman" pitchFamily="18" charset="0"/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Ease of Use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Access To Meaningful Data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Alignment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Business Strategy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Employee Engagement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Linkage of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Strategy, Execution and Talent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Cultural Transformation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Management Commitment to Developing People</a:t>
            </a:r>
          </a:p>
        </p:txBody>
      </p:sp>
      <p:pic>
        <p:nvPicPr>
          <p:cNvPr id="1434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600" y="6172200"/>
            <a:ext cx="876935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extBox 4"/>
          <p:cNvSpPr txBox="1">
            <a:spLocks noChangeArrowheads="1"/>
          </p:cNvSpPr>
          <p:nvPr/>
        </p:nvSpPr>
        <p:spPr bwMode="auto">
          <a:xfrm>
            <a:off x="1036638" y="6175375"/>
            <a:ext cx="79803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i="1">
                <a:latin typeface="Arial" pitchFamily="34" charset="0"/>
                <a:cs typeface="Arial" pitchFamily="34" charset="0"/>
              </a:rPr>
              <a:t>“Implementing appropriate talent management systems that would meet the company’s talent needs and optimize the likelihood of successful adoption by employees at all levels, defines success of our ITM Strategy”- E.W. Scripps</a:t>
            </a:r>
          </a:p>
        </p:txBody>
      </p:sp>
      <p:sp>
        <p:nvSpPr>
          <p:cNvPr id="1434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56550" y="7334250"/>
            <a:ext cx="2119313" cy="5095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7DABC0E-46DE-4CD7-8C5F-B6A2115D359D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7312025"/>
            <a:ext cx="9652000" cy="2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4092575" y="7343775"/>
            <a:ext cx="1960563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919191"/>
                </a:solidFill>
                <a:latin typeface="Arial" pitchFamily="34" charset="0"/>
              </a:rPr>
              <a:t>Best Practice Institute</a:t>
            </a:r>
          </a:p>
        </p:txBody>
      </p:sp>
      <p:sp>
        <p:nvSpPr>
          <p:cNvPr id="21" name="Rectangle 1"/>
          <p:cNvSpPr txBox="1">
            <a:spLocks noChangeArrowheads="1"/>
          </p:cNvSpPr>
          <p:nvPr/>
        </p:nvSpPr>
        <p:spPr bwMode="auto">
          <a:xfrm>
            <a:off x="254000" y="795338"/>
            <a:ext cx="9893300" cy="61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95000"/>
              </a:lnSpc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</a:rPr>
              <a:t>Quality and Use of Data from TM Systems Has Lead Organizations to Focus on Other TM Processes and Additional Integration</a:t>
            </a:r>
            <a:endParaRPr lang="en-US" sz="2400" b="1" dirty="0">
              <a:solidFill>
                <a:srgbClr val="000000"/>
              </a:solidFill>
              <a:latin typeface="Arial" pitchFamily="34" charset="0"/>
            </a:endParaRPr>
          </a:p>
          <a:p>
            <a:pPr algn="l" eaLnBrk="1" hangingPunct="1">
              <a:lnSpc>
                <a:spcPct val="95000"/>
              </a:lnSpc>
              <a:defRPr/>
            </a:pPr>
            <a:endParaRPr lang="en-US" sz="2010" b="1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2378075" y="1368425"/>
            <a:ext cx="487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latin typeface="Arial" pitchFamily="34" charset="0"/>
                <a:cs typeface="Arial" pitchFamily="34" charset="0"/>
              </a:rPr>
              <a:t>Results of Integrating Talent Management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611571" y="1981200"/>
          <a:ext cx="8890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36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86688" y="7312025"/>
            <a:ext cx="2119312" cy="5095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1987FE2-D25F-4421-9708-7C6ECCE4DB8C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7312025"/>
            <a:ext cx="9652000" cy="2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4092575" y="7343775"/>
            <a:ext cx="1960563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919191"/>
                </a:solidFill>
                <a:latin typeface="Arial" pitchFamily="34" charset="0"/>
              </a:rPr>
              <a:t>Best Practice Institute</a:t>
            </a:r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271463" y="227013"/>
            <a:ext cx="1965325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MODEL</a:t>
            </a: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306388" y="387843"/>
            <a:ext cx="9271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>
                <a:latin typeface="Arial" pitchFamily="34" charset="0"/>
                <a:cs typeface="Arial" pitchFamily="34" charset="0"/>
              </a:rPr>
              <a:t>Talent Management Models Began As Structured and Functional 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Models, 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Reflecting 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the Different </a:t>
            </a:r>
            <a:r>
              <a:rPr lang="en-US" sz="2100" b="1" dirty="0">
                <a:latin typeface="Arial" pitchFamily="34" charset="0"/>
                <a:cs typeface="Arial" pitchFamily="34" charset="0"/>
              </a:rPr>
              <a:t>Parts of Talent Processes </a:t>
            </a:r>
          </a:p>
        </p:txBody>
      </p:sp>
      <p:grpSp>
        <p:nvGrpSpPr>
          <p:cNvPr id="16390" name="Group 4"/>
          <p:cNvGrpSpPr>
            <a:grpSpLocks/>
          </p:cNvGrpSpPr>
          <p:nvPr/>
        </p:nvGrpSpPr>
        <p:grpSpPr bwMode="auto">
          <a:xfrm>
            <a:off x="1144588" y="2200275"/>
            <a:ext cx="7585075" cy="4700588"/>
            <a:chOff x="215" y="780"/>
            <a:chExt cx="5302" cy="3180"/>
          </a:xfrm>
        </p:grpSpPr>
        <p:sp>
          <p:nvSpPr>
            <p:cNvPr id="16393" name="Rectangle 5"/>
            <p:cNvSpPr>
              <a:spLocks noChangeArrowheads="1"/>
            </p:cNvSpPr>
            <p:nvPr/>
          </p:nvSpPr>
          <p:spPr bwMode="auto">
            <a:xfrm>
              <a:off x="215" y="780"/>
              <a:ext cx="5302" cy="3180"/>
            </a:xfrm>
            <a:prstGeom prst="rect">
              <a:avLst/>
            </a:prstGeom>
            <a:gradFill rotWithShape="1">
              <a:gsLst>
                <a:gs pos="0">
                  <a:srgbClr val="767647"/>
                </a:gs>
                <a:gs pos="100000">
                  <a:srgbClr val="FFFF9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4" name="Oval 6"/>
            <p:cNvSpPr>
              <a:spLocks noChangeArrowheads="1"/>
            </p:cNvSpPr>
            <p:nvPr/>
          </p:nvSpPr>
          <p:spPr bwMode="auto">
            <a:xfrm>
              <a:off x="2011" y="15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FF9966">
                    <a:alpha val="90999"/>
                  </a:srgbClr>
                </a:gs>
                <a:gs pos="100000">
                  <a:srgbClr val="FF6600"/>
                </a:gs>
              </a:gsLst>
              <a:lin ang="2700000" scaled="1"/>
            </a:gradFill>
            <a:ln w="28575">
              <a:noFill/>
              <a:round/>
              <a:headEnd/>
              <a:tailEnd/>
            </a:ln>
            <a:effectLst>
              <a:prstShdw prst="shdw17" dist="17961" dir="2700000">
                <a:srgbClr val="995C3D"/>
              </a:prstShdw>
            </a:effectLst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  <a:latin typeface="Lucida Sans" pitchFamily="34" charset="0"/>
                </a:rPr>
                <a:t>Selection</a:t>
              </a:r>
              <a:br>
                <a:rPr lang="en-US" sz="1400" b="1">
                  <a:solidFill>
                    <a:srgbClr val="000000"/>
                  </a:solidFill>
                  <a:latin typeface="Lucida Sans" pitchFamily="34" charset="0"/>
                </a:rPr>
              </a:br>
              <a:r>
                <a:rPr lang="en-US" sz="1400" b="1">
                  <a:solidFill>
                    <a:srgbClr val="000000"/>
                  </a:solidFill>
                  <a:latin typeface="Lucida Sans" pitchFamily="34" charset="0"/>
                </a:rPr>
                <a:t>System</a:t>
              </a:r>
            </a:p>
          </p:txBody>
        </p:sp>
        <p:sp>
          <p:nvSpPr>
            <p:cNvPr id="16395" name="AutoShape 7"/>
            <p:cNvSpPr>
              <a:spLocks noChangeArrowheads="1"/>
            </p:cNvSpPr>
            <p:nvPr/>
          </p:nvSpPr>
          <p:spPr bwMode="auto">
            <a:xfrm>
              <a:off x="2354" y="894"/>
              <a:ext cx="1093" cy="544"/>
            </a:xfrm>
            <a:prstGeom prst="roundRect">
              <a:avLst>
                <a:gd name="adj" fmla="val 15431"/>
              </a:avLst>
            </a:prstGeom>
            <a:gradFill rotWithShape="1">
              <a:gsLst>
                <a:gs pos="0">
                  <a:srgbClr val="00CCFF"/>
                </a:gs>
                <a:gs pos="100000">
                  <a:srgbClr val="004759"/>
                </a:gs>
              </a:gsLst>
              <a:lin ang="2700000" scaled="1"/>
            </a:gradFill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Lucida Sans" pitchFamily="34" charset="0"/>
                </a:rPr>
                <a:t>Sustainable</a:t>
              </a:r>
              <a:br>
                <a:rPr lang="en-US" sz="1400" b="1">
                  <a:latin typeface="Lucida Sans" pitchFamily="34" charset="0"/>
                </a:rPr>
              </a:br>
              <a:r>
                <a:rPr lang="en-US" sz="1400" b="1">
                  <a:latin typeface="Lucida Sans" pitchFamily="34" charset="0"/>
                </a:rPr>
                <a:t>Competitive</a:t>
              </a:r>
              <a:br>
                <a:rPr lang="en-US" sz="1400" b="1">
                  <a:latin typeface="Lucida Sans" pitchFamily="34" charset="0"/>
                </a:rPr>
              </a:br>
              <a:r>
                <a:rPr lang="en-US" sz="1400" b="1">
                  <a:latin typeface="Lucida Sans" pitchFamily="34" charset="0"/>
                </a:rPr>
                <a:t>Advantage</a:t>
              </a:r>
            </a:p>
          </p:txBody>
        </p:sp>
        <p:sp>
          <p:nvSpPr>
            <p:cNvPr id="16396" name="AutoShape 8"/>
            <p:cNvSpPr>
              <a:spLocks noChangeArrowheads="1"/>
            </p:cNvSpPr>
            <p:nvPr/>
          </p:nvSpPr>
          <p:spPr bwMode="auto">
            <a:xfrm>
              <a:off x="4233" y="2251"/>
              <a:ext cx="907" cy="544"/>
            </a:xfrm>
            <a:prstGeom prst="roundRect">
              <a:avLst>
                <a:gd name="adj" fmla="val 15431"/>
              </a:avLst>
            </a:prstGeom>
            <a:gradFill rotWithShape="1">
              <a:gsLst>
                <a:gs pos="0">
                  <a:srgbClr val="00CCFF"/>
                </a:gs>
                <a:gs pos="100000">
                  <a:srgbClr val="005A71"/>
                </a:gs>
              </a:gsLst>
              <a:lin ang="2700000" scaled="1"/>
            </a:gradFill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Lucida Sans" pitchFamily="34" charset="0"/>
                </a:rPr>
                <a:t>Superior</a:t>
              </a:r>
              <a:br>
                <a:rPr lang="en-US" sz="1400" b="1">
                  <a:latin typeface="Lucida Sans" pitchFamily="34" charset="0"/>
                </a:rPr>
              </a:br>
              <a:r>
                <a:rPr lang="en-US" sz="1400" b="1">
                  <a:latin typeface="Lucida Sans" pitchFamily="34" charset="0"/>
                </a:rPr>
                <a:t>Talent</a:t>
              </a:r>
            </a:p>
          </p:txBody>
        </p:sp>
        <p:sp>
          <p:nvSpPr>
            <p:cNvPr id="16397" name="AutoShape 9"/>
            <p:cNvSpPr>
              <a:spLocks noChangeArrowheads="1"/>
            </p:cNvSpPr>
            <p:nvPr/>
          </p:nvSpPr>
          <p:spPr bwMode="auto">
            <a:xfrm>
              <a:off x="741" y="2251"/>
              <a:ext cx="907" cy="544"/>
            </a:xfrm>
            <a:prstGeom prst="roundRect">
              <a:avLst>
                <a:gd name="adj" fmla="val 15431"/>
              </a:avLst>
            </a:prstGeom>
            <a:gradFill rotWithShape="1">
              <a:gsLst>
                <a:gs pos="0">
                  <a:srgbClr val="00CCFF"/>
                </a:gs>
                <a:gs pos="100000">
                  <a:srgbClr val="005E76"/>
                </a:gs>
              </a:gsLst>
              <a:lin ang="2700000" scaled="1"/>
            </a:gradFill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Lucida Sans" pitchFamily="34" charset="0"/>
                </a:rPr>
                <a:t>Talent</a:t>
              </a:r>
              <a:br>
                <a:rPr lang="en-US" sz="1400" b="1">
                  <a:latin typeface="Lucida Sans" pitchFamily="34" charset="0"/>
                </a:rPr>
              </a:br>
              <a:r>
                <a:rPr lang="en-US" sz="1400" b="1">
                  <a:latin typeface="Lucida Sans" pitchFamily="34" charset="0"/>
                </a:rPr>
                <a:t>Strategy</a:t>
              </a:r>
            </a:p>
          </p:txBody>
        </p:sp>
        <p:sp>
          <p:nvSpPr>
            <p:cNvPr id="16398" name="Oval 10"/>
            <p:cNvSpPr>
              <a:spLocks noChangeArrowheads="1"/>
            </p:cNvSpPr>
            <p:nvPr/>
          </p:nvSpPr>
          <p:spPr bwMode="auto">
            <a:xfrm>
              <a:off x="3009" y="15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FF9966">
                    <a:alpha val="90999"/>
                  </a:srgbClr>
                </a:gs>
                <a:gs pos="100000">
                  <a:srgbClr val="FF6600"/>
                </a:gs>
              </a:gsLst>
              <a:lin ang="2700000" scaled="1"/>
            </a:gradFill>
            <a:ln w="28575">
              <a:noFill/>
              <a:round/>
              <a:headEnd/>
              <a:tailEnd/>
            </a:ln>
            <a:effectLst>
              <a:prstShdw prst="shdw17" dist="17961" dir="2700000">
                <a:srgbClr val="995C3D"/>
              </a:prstShdw>
            </a:effectLst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  <a:latin typeface="Lucida Sans" pitchFamily="34" charset="0"/>
                </a:rPr>
                <a:t>Succession</a:t>
              </a:r>
              <a:br>
                <a:rPr lang="en-US" sz="1400" b="1">
                  <a:solidFill>
                    <a:srgbClr val="000000"/>
                  </a:solidFill>
                  <a:latin typeface="Lucida Sans" pitchFamily="34" charset="0"/>
                </a:rPr>
              </a:br>
              <a:r>
                <a:rPr lang="en-US" sz="1400" b="1">
                  <a:solidFill>
                    <a:srgbClr val="000000"/>
                  </a:solidFill>
                  <a:latin typeface="Lucida Sans" pitchFamily="34" charset="0"/>
                </a:rPr>
                <a:t>Management</a:t>
              </a:r>
              <a:br>
                <a:rPr lang="en-US" sz="1400" b="1">
                  <a:solidFill>
                    <a:srgbClr val="000000"/>
                  </a:solidFill>
                  <a:latin typeface="Lucida Sans" pitchFamily="34" charset="0"/>
                </a:rPr>
              </a:br>
              <a:r>
                <a:rPr lang="en-US" sz="1400" b="1">
                  <a:solidFill>
                    <a:srgbClr val="000000"/>
                  </a:solidFill>
                  <a:latin typeface="Lucida Sans" pitchFamily="34" charset="0"/>
                </a:rPr>
                <a:t>System</a:t>
              </a:r>
            </a:p>
          </p:txBody>
        </p:sp>
        <p:sp>
          <p:nvSpPr>
            <p:cNvPr id="16399" name="Oval 11"/>
            <p:cNvSpPr>
              <a:spLocks noChangeArrowheads="1"/>
            </p:cNvSpPr>
            <p:nvPr/>
          </p:nvSpPr>
          <p:spPr bwMode="auto">
            <a:xfrm>
              <a:off x="2011" y="2659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FF9966">
                    <a:alpha val="90999"/>
                  </a:srgbClr>
                </a:gs>
                <a:gs pos="100000">
                  <a:srgbClr val="FF6600"/>
                </a:gs>
              </a:gsLst>
              <a:lin ang="2700000" scaled="1"/>
            </a:gradFill>
            <a:ln w="28575">
              <a:noFill/>
              <a:round/>
              <a:headEnd/>
              <a:tailEnd/>
            </a:ln>
            <a:effectLst>
              <a:prstShdw prst="shdw17" dist="17961" dir="2700000">
                <a:srgbClr val="995C3D"/>
              </a:prstShdw>
            </a:effectLst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  <a:latin typeface="Lucida Sans" pitchFamily="34" charset="0"/>
                </a:rPr>
                <a:t>Performance</a:t>
              </a:r>
              <a:br>
                <a:rPr lang="en-US" sz="1400" b="1">
                  <a:solidFill>
                    <a:srgbClr val="000000"/>
                  </a:solidFill>
                  <a:latin typeface="Lucida Sans" pitchFamily="34" charset="0"/>
                </a:rPr>
              </a:br>
              <a:r>
                <a:rPr lang="en-US" sz="1400" b="1">
                  <a:solidFill>
                    <a:srgbClr val="000000"/>
                  </a:solidFill>
                  <a:latin typeface="Lucida Sans" pitchFamily="34" charset="0"/>
                </a:rPr>
                <a:t>&amp; Reward</a:t>
              </a:r>
              <a:br>
                <a:rPr lang="en-US" sz="1400" b="1">
                  <a:solidFill>
                    <a:srgbClr val="000000"/>
                  </a:solidFill>
                  <a:latin typeface="Lucida Sans" pitchFamily="34" charset="0"/>
                </a:rPr>
              </a:br>
              <a:r>
                <a:rPr lang="en-US" sz="1400" b="1">
                  <a:solidFill>
                    <a:srgbClr val="000000"/>
                  </a:solidFill>
                  <a:latin typeface="Lucida Sans" pitchFamily="34" charset="0"/>
                </a:rPr>
                <a:t>System</a:t>
              </a:r>
            </a:p>
          </p:txBody>
        </p:sp>
        <p:sp>
          <p:nvSpPr>
            <p:cNvPr id="16400" name="Oval 12"/>
            <p:cNvSpPr>
              <a:spLocks noChangeArrowheads="1"/>
            </p:cNvSpPr>
            <p:nvPr/>
          </p:nvSpPr>
          <p:spPr bwMode="auto">
            <a:xfrm>
              <a:off x="3009" y="2659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FF9966">
                    <a:alpha val="90999"/>
                  </a:srgbClr>
                </a:gs>
                <a:gs pos="100000">
                  <a:srgbClr val="FF6600"/>
                </a:gs>
              </a:gsLst>
              <a:lin ang="2700000" scaled="1"/>
            </a:gradFill>
            <a:ln w="28575">
              <a:noFill/>
              <a:round/>
              <a:headEnd/>
              <a:tailEnd/>
            </a:ln>
            <a:effectLst>
              <a:prstShdw prst="shdw17" dist="28398" dir="1593903">
                <a:srgbClr val="995C3D"/>
              </a:prstShdw>
            </a:effectLst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  <a:latin typeface="Lucida Sans" pitchFamily="34" charset="0"/>
                </a:rPr>
                <a:t>Leadership</a:t>
              </a:r>
              <a:br>
                <a:rPr lang="en-US" sz="1400" b="1">
                  <a:solidFill>
                    <a:srgbClr val="000000"/>
                  </a:solidFill>
                  <a:latin typeface="Lucida Sans" pitchFamily="34" charset="0"/>
                </a:rPr>
              </a:br>
              <a:r>
                <a:rPr lang="en-US" sz="1400" b="1">
                  <a:solidFill>
                    <a:srgbClr val="000000"/>
                  </a:solidFill>
                  <a:latin typeface="Lucida Sans" pitchFamily="34" charset="0"/>
                </a:rPr>
                <a:t>Development</a:t>
              </a:r>
              <a:br>
                <a:rPr lang="en-US" sz="1400" b="1">
                  <a:solidFill>
                    <a:srgbClr val="000000"/>
                  </a:solidFill>
                  <a:latin typeface="Lucida Sans" pitchFamily="34" charset="0"/>
                </a:rPr>
              </a:br>
              <a:r>
                <a:rPr lang="en-US" sz="1400" b="1">
                  <a:solidFill>
                    <a:srgbClr val="000000"/>
                  </a:solidFill>
                  <a:latin typeface="Lucida Sans" pitchFamily="34" charset="0"/>
                </a:rPr>
                <a:t>System</a:t>
              </a:r>
            </a:p>
          </p:txBody>
        </p:sp>
        <p:sp>
          <p:nvSpPr>
            <p:cNvPr id="16401" name="Oval 13"/>
            <p:cNvSpPr>
              <a:spLocks noChangeArrowheads="1"/>
            </p:cNvSpPr>
            <p:nvPr/>
          </p:nvSpPr>
          <p:spPr bwMode="auto">
            <a:xfrm>
              <a:off x="2328" y="2251"/>
              <a:ext cx="1180" cy="59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00"/>
                </a:gs>
              </a:gsLst>
              <a:lin ang="2700000" scaled="1"/>
            </a:gradFill>
            <a:ln w="19050">
              <a:solidFill>
                <a:srgbClr val="990033"/>
              </a:solidFill>
              <a:round/>
              <a:headEnd/>
              <a:tailEnd/>
            </a:ln>
            <a:effectLst>
              <a:prstShdw prst="shdw17" dist="17961" dir="13500000">
                <a:srgbClr val="5C001F"/>
              </a:prstShdw>
            </a:effec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Lucida Sans" pitchFamily="34" charset="0"/>
                </a:rPr>
                <a:t>Talent</a:t>
              </a:r>
              <a:br>
                <a:rPr lang="en-US" sz="1400" b="1">
                  <a:latin typeface="Lucida Sans" pitchFamily="34" charset="0"/>
                </a:rPr>
              </a:br>
              <a:r>
                <a:rPr lang="en-US" sz="1400" b="1">
                  <a:latin typeface="Lucida Sans" pitchFamily="34" charset="0"/>
                </a:rPr>
                <a:t>Architecture</a:t>
              </a:r>
            </a:p>
          </p:txBody>
        </p:sp>
        <p:sp>
          <p:nvSpPr>
            <p:cNvPr id="110" name="AutoShape 14"/>
            <p:cNvSpPr>
              <a:spLocks noChangeArrowheads="1"/>
            </p:cNvSpPr>
            <p:nvPr/>
          </p:nvSpPr>
          <p:spPr bwMode="auto">
            <a:xfrm>
              <a:off x="3598" y="2340"/>
              <a:ext cx="679" cy="407"/>
            </a:xfrm>
            <a:prstGeom prst="rightArrow">
              <a:avLst>
                <a:gd name="adj1" fmla="val 50000"/>
                <a:gd name="adj2" fmla="val 41667"/>
              </a:avLst>
            </a:prstGeom>
            <a:gradFill rotWithShape="1">
              <a:gsLst>
                <a:gs pos="0">
                  <a:schemeClr val="bg1">
                    <a:gamma/>
                    <a:tint val="72941"/>
                    <a:invGamma/>
                  </a:schemeClr>
                </a:gs>
                <a:gs pos="100000">
                  <a:schemeClr val="bg1">
                    <a:alpha val="48000"/>
                  </a:schemeClr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03" name="Text Box 15"/>
            <p:cNvSpPr txBox="1">
              <a:spLocks noChangeArrowheads="1"/>
            </p:cNvSpPr>
            <p:nvPr/>
          </p:nvSpPr>
          <p:spPr bwMode="auto">
            <a:xfrm>
              <a:off x="1357" y="1160"/>
              <a:ext cx="129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400" b="1">
                <a:latin typeface="Lucida Sans" pitchFamily="34" charset="0"/>
              </a:endParaRPr>
            </a:p>
          </p:txBody>
        </p:sp>
        <p:sp>
          <p:nvSpPr>
            <p:cNvPr id="16404" name="Freeform 16"/>
            <p:cNvSpPr>
              <a:spLocks/>
            </p:cNvSpPr>
            <p:nvPr/>
          </p:nvSpPr>
          <p:spPr bwMode="auto">
            <a:xfrm>
              <a:off x="582" y="3444"/>
              <a:ext cx="4808" cy="453"/>
            </a:xfrm>
            <a:custGeom>
              <a:avLst/>
              <a:gdLst>
                <a:gd name="T0" fmla="*/ 453 w 4808"/>
                <a:gd name="T1" fmla="*/ 181 h 453"/>
                <a:gd name="T2" fmla="*/ 4400 w 4808"/>
                <a:gd name="T3" fmla="*/ 181 h 453"/>
                <a:gd name="T4" fmla="*/ 4400 w 4808"/>
                <a:gd name="T5" fmla="*/ 0 h 453"/>
                <a:gd name="T6" fmla="*/ 4808 w 4808"/>
                <a:gd name="T7" fmla="*/ 0 h 453"/>
                <a:gd name="T8" fmla="*/ 4808 w 4808"/>
                <a:gd name="T9" fmla="*/ 453 h 453"/>
                <a:gd name="T10" fmla="*/ 0 w 4808"/>
                <a:gd name="T11" fmla="*/ 453 h 453"/>
                <a:gd name="T12" fmla="*/ 0 w 4808"/>
                <a:gd name="T13" fmla="*/ 91 h 453"/>
                <a:gd name="T14" fmla="*/ 0 w 4808"/>
                <a:gd name="T15" fmla="*/ 0 h 453"/>
                <a:gd name="T16" fmla="*/ 453 w 4808"/>
                <a:gd name="T17" fmla="*/ 0 h 453"/>
                <a:gd name="T18" fmla="*/ 453 w 4808"/>
                <a:gd name="T19" fmla="*/ 181 h 4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808" h="453">
                  <a:moveTo>
                    <a:pt x="453" y="181"/>
                  </a:moveTo>
                  <a:lnTo>
                    <a:pt x="4400" y="181"/>
                  </a:lnTo>
                  <a:lnTo>
                    <a:pt x="4400" y="0"/>
                  </a:lnTo>
                  <a:lnTo>
                    <a:pt x="4808" y="0"/>
                  </a:lnTo>
                  <a:lnTo>
                    <a:pt x="4808" y="453"/>
                  </a:lnTo>
                  <a:lnTo>
                    <a:pt x="0" y="453"/>
                  </a:lnTo>
                  <a:lnTo>
                    <a:pt x="0" y="91"/>
                  </a:lnTo>
                  <a:lnTo>
                    <a:pt x="0" y="0"/>
                  </a:lnTo>
                  <a:lnTo>
                    <a:pt x="453" y="0"/>
                  </a:lnTo>
                  <a:lnTo>
                    <a:pt x="453" y="181"/>
                  </a:lnTo>
                  <a:close/>
                </a:path>
              </a:pathLst>
            </a:custGeom>
            <a:gradFill rotWithShape="1">
              <a:gsLst>
                <a:gs pos="0">
                  <a:srgbClr val="00CC99">
                    <a:alpha val="92000"/>
                  </a:srgbClr>
                </a:gs>
                <a:gs pos="100000">
                  <a:srgbClr val="17472F"/>
                </a:gs>
              </a:gsLst>
              <a:lin ang="5400000" scaled="1"/>
            </a:gradFill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Text Box 17"/>
            <p:cNvSpPr txBox="1">
              <a:spLocks noChangeArrowheads="1"/>
            </p:cNvSpPr>
            <p:nvPr/>
          </p:nvSpPr>
          <p:spPr bwMode="auto">
            <a:xfrm>
              <a:off x="1201" y="3615"/>
              <a:ext cx="3811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latin typeface="Lucida Sans" pitchFamily="34" charset="0"/>
                </a:rPr>
                <a:t>RESEARCH BASED FOUNDATION</a:t>
              </a:r>
            </a:p>
          </p:txBody>
        </p:sp>
        <p:sp>
          <p:nvSpPr>
            <p:cNvPr id="114" name="AutoShape 18"/>
            <p:cNvSpPr>
              <a:spLocks noChangeArrowheads="1"/>
            </p:cNvSpPr>
            <p:nvPr/>
          </p:nvSpPr>
          <p:spPr bwMode="auto">
            <a:xfrm>
              <a:off x="1602" y="2340"/>
              <a:ext cx="680" cy="407"/>
            </a:xfrm>
            <a:prstGeom prst="rightArrow">
              <a:avLst>
                <a:gd name="adj1" fmla="val 50000"/>
                <a:gd name="adj2" fmla="val 41667"/>
              </a:avLst>
            </a:prstGeom>
            <a:gradFill rotWithShape="1">
              <a:gsLst>
                <a:gs pos="0">
                  <a:schemeClr val="bg1">
                    <a:gamma/>
                    <a:tint val="72941"/>
                    <a:invGamma/>
                  </a:schemeClr>
                </a:gs>
                <a:gs pos="100000">
                  <a:schemeClr val="bg1">
                    <a:alpha val="48000"/>
                  </a:schemeClr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" name="AutoShape 19"/>
            <p:cNvSpPr>
              <a:spLocks noChangeArrowheads="1"/>
            </p:cNvSpPr>
            <p:nvPr/>
          </p:nvSpPr>
          <p:spPr bwMode="auto">
            <a:xfrm flipH="1">
              <a:off x="994" y="1022"/>
              <a:ext cx="2183" cy="1672"/>
            </a:xfrm>
            <a:custGeom>
              <a:avLst/>
              <a:gdLst>
                <a:gd name="G0" fmla="+- 102355 0 0"/>
                <a:gd name="G1" fmla="+- -5976706 0 0"/>
                <a:gd name="G2" fmla="+- 102355 0 -5976706"/>
                <a:gd name="G3" fmla="+- 10800 0 0"/>
                <a:gd name="G4" fmla="+- 0 0 102355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6457 0 0"/>
                <a:gd name="G9" fmla="+- 0 0 -5976706"/>
                <a:gd name="G10" fmla="+- 6457 0 2700"/>
                <a:gd name="G11" fmla="cos G10 102355"/>
                <a:gd name="G12" fmla="sin G10 102355"/>
                <a:gd name="G13" fmla="cos 13500 102355"/>
                <a:gd name="G14" fmla="sin 13500 102355"/>
                <a:gd name="G15" fmla="+- G11 10800 0"/>
                <a:gd name="G16" fmla="+- G12 10800 0"/>
                <a:gd name="G17" fmla="+- G13 10800 0"/>
                <a:gd name="G18" fmla="+- G14 10800 0"/>
                <a:gd name="G19" fmla="*/ 6457 1 2"/>
                <a:gd name="G20" fmla="+- G19 5400 0"/>
                <a:gd name="G21" fmla="cos G20 102355"/>
                <a:gd name="G22" fmla="sin G20 102355"/>
                <a:gd name="G23" fmla="+- G21 10800 0"/>
                <a:gd name="G24" fmla="+- G12 G23 G22"/>
                <a:gd name="G25" fmla="+- G22 G23 G11"/>
                <a:gd name="G26" fmla="cos 10800 102355"/>
                <a:gd name="G27" fmla="sin 10800 102355"/>
                <a:gd name="G28" fmla="cos 6457 102355"/>
                <a:gd name="G29" fmla="sin 6457 102355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76706"/>
                <a:gd name="G36" fmla="sin G34 -5976706"/>
                <a:gd name="G37" fmla="+/ -5976706 102355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6457 G39"/>
                <a:gd name="G43" fmla="sin 6457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8461 w 21600"/>
                <a:gd name="T5" fmla="*/ 3187 h 21600"/>
                <a:gd name="T6" fmla="*/ 10619 w 21600"/>
                <a:gd name="T7" fmla="*/ 2172 h 21600"/>
                <a:gd name="T8" fmla="*/ 15380 w 21600"/>
                <a:gd name="T9" fmla="*/ 6248 h 21600"/>
                <a:gd name="T10" fmla="*/ 24294 w 21600"/>
                <a:gd name="T11" fmla="*/ 11167 h 21600"/>
                <a:gd name="T12" fmla="*/ 19292 w 21600"/>
                <a:gd name="T13" fmla="*/ 15905 h 21600"/>
                <a:gd name="T14" fmla="*/ 14555 w 21600"/>
                <a:gd name="T15" fmla="*/ 1090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254" y="10975"/>
                  </a:moveTo>
                  <a:cubicBezTo>
                    <a:pt x="17256" y="10917"/>
                    <a:pt x="17257" y="10858"/>
                    <a:pt x="17257" y="10800"/>
                  </a:cubicBezTo>
                  <a:cubicBezTo>
                    <a:pt x="17257" y="7233"/>
                    <a:pt x="14366" y="4343"/>
                    <a:pt x="10800" y="4343"/>
                  </a:cubicBezTo>
                  <a:cubicBezTo>
                    <a:pt x="10755" y="4342"/>
                    <a:pt x="10710" y="4343"/>
                    <a:pt x="10665" y="4344"/>
                  </a:cubicBezTo>
                  <a:lnTo>
                    <a:pt x="10574" y="2"/>
                  </a:lnTo>
                  <a:cubicBezTo>
                    <a:pt x="10649" y="0"/>
                    <a:pt x="10724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898"/>
                    <a:pt x="21598" y="10996"/>
                    <a:pt x="21595" y="11094"/>
                  </a:cubicBezTo>
                  <a:lnTo>
                    <a:pt x="24294" y="11167"/>
                  </a:lnTo>
                  <a:lnTo>
                    <a:pt x="19292" y="15905"/>
                  </a:lnTo>
                  <a:lnTo>
                    <a:pt x="14555" y="10902"/>
                  </a:lnTo>
                  <a:lnTo>
                    <a:pt x="17254" y="10975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75000"/>
                  </a:schemeClr>
                </a:gs>
                <a:gs pos="100000">
                  <a:schemeClr val="bg1">
                    <a:gamma/>
                    <a:tint val="44314"/>
                    <a:invGamma/>
                  </a:schemeClr>
                </a:gs>
              </a:gsLst>
              <a:lin ang="5400000" scaled="1"/>
            </a:gradFill>
            <a:ln w="2857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08" name="Text Box 20"/>
            <p:cNvSpPr txBox="1">
              <a:spLocks noChangeArrowheads="1"/>
            </p:cNvSpPr>
            <p:nvPr/>
          </p:nvSpPr>
          <p:spPr bwMode="auto">
            <a:xfrm>
              <a:off x="662" y="1400"/>
              <a:ext cx="1295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latin typeface="Lucida Sans" pitchFamily="34" charset="0"/>
                </a:rPr>
                <a:t>ORGANIZATIONAL</a:t>
              </a:r>
              <a:br>
                <a:rPr lang="en-US" sz="1400" b="1">
                  <a:latin typeface="Lucida Sans" pitchFamily="34" charset="0"/>
                </a:rPr>
              </a:br>
              <a:r>
                <a:rPr lang="en-US" sz="1400" b="1">
                  <a:latin typeface="Lucida Sans" pitchFamily="34" charset="0"/>
                </a:rPr>
                <a:t>STRATEGY</a:t>
              </a:r>
            </a:p>
          </p:txBody>
        </p:sp>
        <p:sp>
          <p:nvSpPr>
            <p:cNvPr id="117" name="AutoShape 21"/>
            <p:cNvSpPr>
              <a:spLocks noChangeArrowheads="1"/>
            </p:cNvSpPr>
            <p:nvPr/>
          </p:nvSpPr>
          <p:spPr bwMode="auto">
            <a:xfrm rot="5400000" flipH="1">
              <a:off x="2900" y="1254"/>
              <a:ext cx="2087" cy="1865"/>
            </a:xfrm>
            <a:custGeom>
              <a:avLst/>
              <a:gdLst>
                <a:gd name="G0" fmla="+- -204286 0 0"/>
                <a:gd name="G1" fmla="+- -5925158 0 0"/>
                <a:gd name="G2" fmla="+- -204286 0 -5925158"/>
                <a:gd name="G3" fmla="+- 10800 0 0"/>
                <a:gd name="G4" fmla="+- 0 0 -204286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6896 0 0"/>
                <a:gd name="G9" fmla="+- 0 0 -5925158"/>
                <a:gd name="G10" fmla="+- 6896 0 2700"/>
                <a:gd name="G11" fmla="cos G10 -204286"/>
                <a:gd name="G12" fmla="sin G10 -204286"/>
                <a:gd name="G13" fmla="cos 13500 -204286"/>
                <a:gd name="G14" fmla="sin 13500 -204286"/>
                <a:gd name="G15" fmla="+- G11 10800 0"/>
                <a:gd name="G16" fmla="+- G12 10800 0"/>
                <a:gd name="G17" fmla="+- G13 10800 0"/>
                <a:gd name="G18" fmla="+- G14 10800 0"/>
                <a:gd name="G19" fmla="*/ 6896 1 2"/>
                <a:gd name="G20" fmla="+- G19 5400 0"/>
                <a:gd name="G21" fmla="cos G20 -204286"/>
                <a:gd name="G22" fmla="sin G20 -204286"/>
                <a:gd name="G23" fmla="+- G21 10800 0"/>
                <a:gd name="G24" fmla="+- G12 G23 G22"/>
                <a:gd name="G25" fmla="+- G22 G23 G11"/>
                <a:gd name="G26" fmla="cos 10800 -204286"/>
                <a:gd name="G27" fmla="sin 10800 -204286"/>
                <a:gd name="G28" fmla="cos 6896 -204286"/>
                <a:gd name="G29" fmla="sin 6896 -204286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25158"/>
                <a:gd name="G36" fmla="sin G34 -5925158"/>
                <a:gd name="G37" fmla="+/ -5925158 -204286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6896 G39"/>
                <a:gd name="G43" fmla="sin 689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8198 w 21600"/>
                <a:gd name="T5" fmla="*/ 2931 h 21600"/>
                <a:gd name="T6" fmla="*/ 10736 w 21600"/>
                <a:gd name="T7" fmla="*/ 1952 h 21600"/>
                <a:gd name="T8" fmla="*/ 15523 w 21600"/>
                <a:gd name="T9" fmla="*/ 5776 h 21600"/>
                <a:gd name="T10" fmla="*/ 24280 w 21600"/>
                <a:gd name="T11" fmla="*/ 10065 h 21600"/>
                <a:gd name="T12" fmla="*/ 19887 w 21600"/>
                <a:gd name="T13" fmla="*/ 14963 h 21600"/>
                <a:gd name="T14" fmla="*/ 14989 w 21600"/>
                <a:gd name="T15" fmla="*/ 10571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685" y="10425"/>
                  </a:moveTo>
                  <a:cubicBezTo>
                    <a:pt x="17486" y="6767"/>
                    <a:pt x="14462" y="3904"/>
                    <a:pt x="10800" y="3904"/>
                  </a:cubicBezTo>
                  <a:cubicBezTo>
                    <a:pt x="10783" y="3903"/>
                    <a:pt x="10767" y="3904"/>
                    <a:pt x="10750" y="3904"/>
                  </a:cubicBezTo>
                  <a:lnTo>
                    <a:pt x="10722" y="0"/>
                  </a:lnTo>
                  <a:cubicBezTo>
                    <a:pt x="10748" y="0"/>
                    <a:pt x="10774" y="-1"/>
                    <a:pt x="10800" y="0"/>
                  </a:cubicBezTo>
                  <a:cubicBezTo>
                    <a:pt x="16536" y="0"/>
                    <a:pt x="21272" y="4484"/>
                    <a:pt x="21584" y="10212"/>
                  </a:cubicBezTo>
                  <a:lnTo>
                    <a:pt x="24280" y="10065"/>
                  </a:lnTo>
                  <a:lnTo>
                    <a:pt x="19887" y="14963"/>
                  </a:lnTo>
                  <a:lnTo>
                    <a:pt x="14989" y="10571"/>
                  </a:lnTo>
                  <a:lnTo>
                    <a:pt x="17685" y="10425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75000"/>
                  </a:schemeClr>
                </a:gs>
                <a:gs pos="100000">
                  <a:schemeClr val="bg1">
                    <a:gamma/>
                    <a:tint val="44314"/>
                    <a:invGamma/>
                  </a:schemeClr>
                </a:gs>
              </a:gsLst>
              <a:lin ang="5400000" scaled="1"/>
            </a:gradFill>
            <a:ln w="2857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10" name="Text Box 22"/>
            <p:cNvSpPr txBox="1">
              <a:spLocks noChangeArrowheads="1"/>
            </p:cNvSpPr>
            <p:nvPr/>
          </p:nvSpPr>
          <p:spPr bwMode="auto">
            <a:xfrm>
              <a:off x="4002" y="1372"/>
              <a:ext cx="1087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latin typeface="Lucida Sans" pitchFamily="34" charset="0"/>
                </a:rPr>
                <a:t>IMPROVED</a:t>
              </a:r>
              <a:br>
                <a:rPr lang="en-US" sz="1400" b="1">
                  <a:latin typeface="Lucida Sans" pitchFamily="34" charset="0"/>
                </a:rPr>
              </a:br>
              <a:r>
                <a:rPr lang="en-US" sz="1400" b="1">
                  <a:latin typeface="Lucida Sans" pitchFamily="34" charset="0"/>
                </a:rPr>
                <a:t>PERFORMANCE</a:t>
              </a:r>
            </a:p>
          </p:txBody>
        </p:sp>
      </p:grpSp>
      <p:sp>
        <p:nvSpPr>
          <p:cNvPr id="16391" name="TextBox 4"/>
          <p:cNvSpPr txBox="1">
            <a:spLocks noChangeArrowheads="1"/>
          </p:cNvSpPr>
          <p:nvPr/>
        </p:nvSpPr>
        <p:spPr bwMode="auto">
          <a:xfrm>
            <a:off x="2778125" y="1447800"/>
            <a:ext cx="5553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latin typeface="Arial" pitchFamily="34" charset="0"/>
                <a:cs typeface="Arial" pitchFamily="34" charset="0"/>
              </a:rPr>
              <a:t>Talent Management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Model, Circa 2007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86688" y="7300913"/>
            <a:ext cx="2119312" cy="5095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A7C98C5-6024-4D5C-9EDA-52536C524157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7312025"/>
            <a:ext cx="9652000" cy="2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4092575" y="7343775"/>
            <a:ext cx="1960563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919191"/>
                </a:solidFill>
                <a:latin typeface="Arial" pitchFamily="34" charset="0"/>
              </a:rPr>
              <a:t>Best Practice Institute</a:t>
            </a:r>
          </a:p>
        </p:txBody>
      </p:sp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271463" y="227013"/>
            <a:ext cx="1965325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</a:rPr>
              <a:t>MODEL</a:t>
            </a:r>
          </a:p>
        </p:txBody>
      </p: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271462" y="436836"/>
            <a:ext cx="96345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By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2008,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Succession Planning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and Performance Modeling Processes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Began Its Integration With Other Business and Talent Management Processes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414" name="Group 2"/>
          <p:cNvGrpSpPr>
            <a:grpSpLocks/>
          </p:cNvGrpSpPr>
          <p:nvPr/>
        </p:nvGrpSpPr>
        <p:grpSpPr bwMode="auto">
          <a:xfrm>
            <a:off x="4640263" y="2420938"/>
            <a:ext cx="809625" cy="4206875"/>
            <a:chOff x="2830" y="1197"/>
            <a:chExt cx="552" cy="2650"/>
          </a:xfrm>
        </p:grpSpPr>
        <p:grpSp>
          <p:nvGrpSpPr>
            <p:cNvPr id="17443" name="Group 3"/>
            <p:cNvGrpSpPr>
              <a:grpSpLocks/>
            </p:cNvGrpSpPr>
            <p:nvPr/>
          </p:nvGrpSpPr>
          <p:grpSpPr bwMode="auto">
            <a:xfrm>
              <a:off x="3220" y="1197"/>
              <a:ext cx="54" cy="2287"/>
              <a:chOff x="3220" y="1197"/>
              <a:chExt cx="54" cy="2287"/>
            </a:xfrm>
          </p:grpSpPr>
          <p:sp>
            <p:nvSpPr>
              <p:cNvPr id="17451" name="Rectangle 4"/>
              <p:cNvSpPr>
                <a:spLocks noChangeArrowheads="1"/>
              </p:cNvSpPr>
              <p:nvPr/>
            </p:nvSpPr>
            <p:spPr bwMode="auto">
              <a:xfrm>
                <a:off x="3220" y="1198"/>
                <a:ext cx="54" cy="2286"/>
              </a:xfrm>
              <a:prstGeom prst="rect">
                <a:avLst/>
              </a:prstGeom>
              <a:solidFill>
                <a:srgbClr val="3F3F3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2" name="Rectangle 5"/>
              <p:cNvSpPr>
                <a:spLocks noChangeArrowheads="1"/>
              </p:cNvSpPr>
              <p:nvPr/>
            </p:nvSpPr>
            <p:spPr bwMode="auto">
              <a:xfrm>
                <a:off x="3224" y="1198"/>
                <a:ext cx="43" cy="2286"/>
              </a:xfrm>
              <a:prstGeom prst="rect">
                <a:avLst/>
              </a:prstGeom>
              <a:solidFill>
                <a:srgbClr val="7F7F7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3" name="Rectangle 6"/>
              <p:cNvSpPr>
                <a:spLocks noChangeArrowheads="1"/>
              </p:cNvSpPr>
              <p:nvPr/>
            </p:nvSpPr>
            <p:spPr bwMode="auto">
              <a:xfrm>
                <a:off x="3228" y="1197"/>
                <a:ext cx="37" cy="2287"/>
              </a:xfrm>
              <a:prstGeom prst="rect">
                <a:avLst/>
              </a:prstGeom>
              <a:solidFill>
                <a:srgbClr val="9F9F9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4" name="Rectangle 7"/>
              <p:cNvSpPr>
                <a:spLocks noChangeArrowheads="1"/>
              </p:cNvSpPr>
              <p:nvPr/>
            </p:nvSpPr>
            <p:spPr bwMode="auto">
              <a:xfrm>
                <a:off x="3231" y="1198"/>
                <a:ext cx="30" cy="2286"/>
              </a:xfrm>
              <a:prstGeom prst="rect">
                <a:avLst/>
              </a:prstGeom>
              <a:solidFill>
                <a:srgbClr val="BFBFB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5" name="Rectangle 8"/>
              <p:cNvSpPr>
                <a:spLocks noChangeArrowheads="1"/>
              </p:cNvSpPr>
              <p:nvPr/>
            </p:nvSpPr>
            <p:spPr bwMode="auto">
              <a:xfrm>
                <a:off x="3239" y="1198"/>
                <a:ext cx="15" cy="2286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45" name="Group 10"/>
            <p:cNvGrpSpPr>
              <a:grpSpLocks/>
            </p:cNvGrpSpPr>
            <p:nvPr/>
          </p:nvGrpSpPr>
          <p:grpSpPr bwMode="auto">
            <a:xfrm>
              <a:off x="3109" y="3443"/>
              <a:ext cx="273" cy="60"/>
              <a:chOff x="3109" y="3443"/>
              <a:chExt cx="273" cy="60"/>
            </a:xfrm>
          </p:grpSpPr>
          <p:sp>
            <p:nvSpPr>
              <p:cNvPr id="17446" name="Rectangle 11"/>
              <p:cNvSpPr>
                <a:spLocks noChangeArrowheads="1"/>
              </p:cNvSpPr>
              <p:nvPr/>
            </p:nvSpPr>
            <p:spPr bwMode="auto">
              <a:xfrm>
                <a:off x="3109" y="3443"/>
                <a:ext cx="273" cy="60"/>
              </a:xfrm>
              <a:prstGeom prst="rect">
                <a:avLst/>
              </a:prstGeom>
              <a:solidFill>
                <a:srgbClr val="3F3F3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7" name="Rectangle 12"/>
              <p:cNvSpPr>
                <a:spLocks noChangeArrowheads="1"/>
              </p:cNvSpPr>
              <p:nvPr/>
            </p:nvSpPr>
            <p:spPr bwMode="auto">
              <a:xfrm>
                <a:off x="3118" y="3443"/>
                <a:ext cx="258" cy="59"/>
              </a:xfrm>
              <a:prstGeom prst="rect">
                <a:avLst/>
              </a:prstGeom>
              <a:solidFill>
                <a:srgbClr val="5F5F5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8" name="Rectangle 13"/>
              <p:cNvSpPr>
                <a:spLocks noChangeArrowheads="1"/>
              </p:cNvSpPr>
              <p:nvPr/>
            </p:nvSpPr>
            <p:spPr bwMode="auto">
              <a:xfrm>
                <a:off x="3140" y="3443"/>
                <a:ext cx="214" cy="59"/>
              </a:xfrm>
              <a:prstGeom prst="rect">
                <a:avLst/>
              </a:prstGeom>
              <a:solidFill>
                <a:srgbClr val="7F7F7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9" name="Rectangle 14"/>
              <p:cNvSpPr>
                <a:spLocks noChangeArrowheads="1"/>
              </p:cNvSpPr>
              <p:nvPr/>
            </p:nvSpPr>
            <p:spPr bwMode="auto">
              <a:xfrm>
                <a:off x="3153" y="3443"/>
                <a:ext cx="188" cy="59"/>
              </a:xfrm>
              <a:prstGeom prst="rect">
                <a:avLst/>
              </a:prstGeom>
              <a:solidFill>
                <a:srgbClr val="9F9F9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0" name="Rectangle 15"/>
              <p:cNvSpPr>
                <a:spLocks noChangeArrowheads="1"/>
              </p:cNvSpPr>
              <p:nvPr/>
            </p:nvSpPr>
            <p:spPr bwMode="auto">
              <a:xfrm>
                <a:off x="3192" y="3443"/>
                <a:ext cx="108" cy="59"/>
              </a:xfrm>
              <a:prstGeom prst="rect">
                <a:avLst/>
              </a:prstGeom>
              <a:solidFill>
                <a:srgbClr val="BFBFB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44" name="Freeform 9"/>
            <p:cNvSpPr>
              <a:spLocks/>
            </p:cNvSpPr>
            <p:nvPr/>
          </p:nvSpPr>
          <p:spPr bwMode="auto">
            <a:xfrm>
              <a:off x="2830" y="3496"/>
              <a:ext cx="482" cy="351"/>
            </a:xfrm>
            <a:custGeom>
              <a:avLst/>
              <a:gdLst>
                <a:gd name="T0" fmla="*/ 481 w 482"/>
                <a:gd name="T1" fmla="*/ 0 h 351"/>
                <a:gd name="T2" fmla="*/ 481 w 482"/>
                <a:gd name="T3" fmla="*/ 218 h 351"/>
                <a:gd name="T4" fmla="*/ 481 w 482"/>
                <a:gd name="T5" fmla="*/ 239 h 351"/>
                <a:gd name="T6" fmla="*/ 472 w 482"/>
                <a:gd name="T7" fmla="*/ 261 h 351"/>
                <a:gd name="T8" fmla="*/ 460 w 482"/>
                <a:gd name="T9" fmla="*/ 280 h 351"/>
                <a:gd name="T10" fmla="*/ 441 w 482"/>
                <a:gd name="T11" fmla="*/ 298 h 351"/>
                <a:gd name="T12" fmla="*/ 419 w 482"/>
                <a:gd name="T13" fmla="*/ 314 h 351"/>
                <a:gd name="T14" fmla="*/ 398 w 482"/>
                <a:gd name="T15" fmla="*/ 324 h 351"/>
                <a:gd name="T16" fmla="*/ 372 w 482"/>
                <a:gd name="T17" fmla="*/ 333 h 351"/>
                <a:gd name="T18" fmla="*/ 341 w 482"/>
                <a:gd name="T19" fmla="*/ 340 h 351"/>
                <a:gd name="T20" fmla="*/ 302 w 482"/>
                <a:gd name="T21" fmla="*/ 346 h 351"/>
                <a:gd name="T22" fmla="*/ 258 w 482"/>
                <a:gd name="T23" fmla="*/ 350 h 351"/>
                <a:gd name="T24" fmla="*/ 219 w 482"/>
                <a:gd name="T25" fmla="*/ 348 h 351"/>
                <a:gd name="T26" fmla="*/ 187 w 482"/>
                <a:gd name="T27" fmla="*/ 346 h 351"/>
                <a:gd name="T28" fmla="*/ 151 w 482"/>
                <a:gd name="T29" fmla="*/ 338 h 351"/>
                <a:gd name="T30" fmla="*/ 121 w 482"/>
                <a:gd name="T31" fmla="*/ 330 h 351"/>
                <a:gd name="T32" fmla="*/ 89 w 482"/>
                <a:gd name="T33" fmla="*/ 318 h 351"/>
                <a:gd name="T34" fmla="*/ 62 w 482"/>
                <a:gd name="T35" fmla="*/ 302 h 351"/>
                <a:gd name="T36" fmla="*/ 43 w 482"/>
                <a:gd name="T37" fmla="*/ 287 h 351"/>
                <a:gd name="T38" fmla="*/ 26 w 482"/>
                <a:gd name="T39" fmla="*/ 273 h 351"/>
                <a:gd name="T40" fmla="*/ 15 w 482"/>
                <a:gd name="T41" fmla="*/ 258 h 351"/>
                <a:gd name="T42" fmla="*/ 4 w 482"/>
                <a:gd name="T43" fmla="*/ 237 h 351"/>
                <a:gd name="T44" fmla="*/ 0 w 482"/>
                <a:gd name="T45" fmla="*/ 213 h 351"/>
                <a:gd name="T46" fmla="*/ 0 w 482"/>
                <a:gd name="T47" fmla="*/ 192 h 351"/>
                <a:gd name="T48" fmla="*/ 0 w 482"/>
                <a:gd name="T49" fmla="*/ 177 h 351"/>
                <a:gd name="T50" fmla="*/ 2 w 482"/>
                <a:gd name="T51" fmla="*/ 158 h 351"/>
                <a:gd name="T52" fmla="*/ 15 w 482"/>
                <a:gd name="T53" fmla="*/ 140 h 351"/>
                <a:gd name="T54" fmla="*/ 38 w 482"/>
                <a:gd name="T55" fmla="*/ 128 h 351"/>
                <a:gd name="T56" fmla="*/ 60 w 482"/>
                <a:gd name="T57" fmla="*/ 125 h 351"/>
                <a:gd name="T58" fmla="*/ 87 w 482"/>
                <a:gd name="T59" fmla="*/ 125 h 351"/>
                <a:gd name="T60" fmla="*/ 109 w 482"/>
                <a:gd name="T61" fmla="*/ 131 h 351"/>
                <a:gd name="T62" fmla="*/ 123 w 482"/>
                <a:gd name="T63" fmla="*/ 137 h 351"/>
                <a:gd name="T64" fmla="*/ 134 w 482"/>
                <a:gd name="T65" fmla="*/ 149 h 351"/>
                <a:gd name="T66" fmla="*/ 140 w 482"/>
                <a:gd name="T67" fmla="*/ 163 h 351"/>
                <a:gd name="T68" fmla="*/ 140 w 482"/>
                <a:gd name="T69" fmla="*/ 179 h 351"/>
                <a:gd name="T70" fmla="*/ 140 w 482"/>
                <a:gd name="T71" fmla="*/ 195 h 351"/>
                <a:gd name="T72" fmla="*/ 145 w 482"/>
                <a:gd name="T73" fmla="*/ 220 h 351"/>
                <a:gd name="T74" fmla="*/ 151 w 482"/>
                <a:gd name="T75" fmla="*/ 240 h 351"/>
                <a:gd name="T76" fmla="*/ 164 w 482"/>
                <a:gd name="T77" fmla="*/ 255 h 351"/>
                <a:gd name="T78" fmla="*/ 183 w 482"/>
                <a:gd name="T79" fmla="*/ 263 h 351"/>
                <a:gd name="T80" fmla="*/ 206 w 482"/>
                <a:gd name="T81" fmla="*/ 270 h 351"/>
                <a:gd name="T82" fmla="*/ 245 w 482"/>
                <a:gd name="T83" fmla="*/ 272 h 351"/>
                <a:gd name="T84" fmla="*/ 279 w 482"/>
                <a:gd name="T85" fmla="*/ 269 h 351"/>
                <a:gd name="T86" fmla="*/ 304 w 482"/>
                <a:gd name="T87" fmla="*/ 263 h 351"/>
                <a:gd name="T88" fmla="*/ 326 w 482"/>
                <a:gd name="T89" fmla="*/ 254 h 351"/>
                <a:gd name="T90" fmla="*/ 338 w 482"/>
                <a:gd name="T91" fmla="*/ 244 h 351"/>
                <a:gd name="T92" fmla="*/ 347 w 482"/>
                <a:gd name="T93" fmla="*/ 226 h 351"/>
                <a:gd name="T94" fmla="*/ 347 w 482"/>
                <a:gd name="T95" fmla="*/ 0 h 351"/>
                <a:gd name="T96" fmla="*/ 481 w 482"/>
                <a:gd name="T97" fmla="*/ 0 h 35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82" h="351">
                  <a:moveTo>
                    <a:pt x="481" y="0"/>
                  </a:moveTo>
                  <a:lnTo>
                    <a:pt x="481" y="218"/>
                  </a:lnTo>
                  <a:lnTo>
                    <a:pt x="481" y="239"/>
                  </a:lnTo>
                  <a:lnTo>
                    <a:pt x="472" y="261"/>
                  </a:lnTo>
                  <a:lnTo>
                    <a:pt x="460" y="280"/>
                  </a:lnTo>
                  <a:lnTo>
                    <a:pt x="441" y="298"/>
                  </a:lnTo>
                  <a:lnTo>
                    <a:pt x="419" y="314"/>
                  </a:lnTo>
                  <a:lnTo>
                    <a:pt x="398" y="324"/>
                  </a:lnTo>
                  <a:lnTo>
                    <a:pt x="372" y="333"/>
                  </a:lnTo>
                  <a:lnTo>
                    <a:pt x="341" y="340"/>
                  </a:lnTo>
                  <a:lnTo>
                    <a:pt x="302" y="346"/>
                  </a:lnTo>
                  <a:lnTo>
                    <a:pt x="258" y="350"/>
                  </a:lnTo>
                  <a:lnTo>
                    <a:pt x="219" y="348"/>
                  </a:lnTo>
                  <a:lnTo>
                    <a:pt x="187" y="346"/>
                  </a:lnTo>
                  <a:lnTo>
                    <a:pt x="151" y="338"/>
                  </a:lnTo>
                  <a:lnTo>
                    <a:pt x="121" y="330"/>
                  </a:lnTo>
                  <a:lnTo>
                    <a:pt x="89" y="318"/>
                  </a:lnTo>
                  <a:lnTo>
                    <a:pt x="62" y="302"/>
                  </a:lnTo>
                  <a:lnTo>
                    <a:pt x="43" y="287"/>
                  </a:lnTo>
                  <a:lnTo>
                    <a:pt x="26" y="273"/>
                  </a:lnTo>
                  <a:lnTo>
                    <a:pt x="15" y="258"/>
                  </a:lnTo>
                  <a:lnTo>
                    <a:pt x="4" y="237"/>
                  </a:lnTo>
                  <a:lnTo>
                    <a:pt x="0" y="213"/>
                  </a:lnTo>
                  <a:lnTo>
                    <a:pt x="0" y="192"/>
                  </a:lnTo>
                  <a:lnTo>
                    <a:pt x="0" y="177"/>
                  </a:lnTo>
                  <a:lnTo>
                    <a:pt x="2" y="158"/>
                  </a:lnTo>
                  <a:lnTo>
                    <a:pt x="15" y="140"/>
                  </a:lnTo>
                  <a:lnTo>
                    <a:pt x="38" y="128"/>
                  </a:lnTo>
                  <a:lnTo>
                    <a:pt x="60" y="125"/>
                  </a:lnTo>
                  <a:lnTo>
                    <a:pt x="87" y="125"/>
                  </a:lnTo>
                  <a:lnTo>
                    <a:pt x="109" y="131"/>
                  </a:lnTo>
                  <a:lnTo>
                    <a:pt x="123" y="137"/>
                  </a:lnTo>
                  <a:lnTo>
                    <a:pt x="134" y="149"/>
                  </a:lnTo>
                  <a:lnTo>
                    <a:pt x="140" y="163"/>
                  </a:lnTo>
                  <a:lnTo>
                    <a:pt x="140" y="179"/>
                  </a:lnTo>
                  <a:lnTo>
                    <a:pt x="140" y="195"/>
                  </a:lnTo>
                  <a:lnTo>
                    <a:pt x="145" y="220"/>
                  </a:lnTo>
                  <a:lnTo>
                    <a:pt x="151" y="240"/>
                  </a:lnTo>
                  <a:lnTo>
                    <a:pt x="164" y="255"/>
                  </a:lnTo>
                  <a:lnTo>
                    <a:pt x="183" y="263"/>
                  </a:lnTo>
                  <a:lnTo>
                    <a:pt x="206" y="270"/>
                  </a:lnTo>
                  <a:lnTo>
                    <a:pt x="245" y="272"/>
                  </a:lnTo>
                  <a:lnTo>
                    <a:pt x="279" y="269"/>
                  </a:lnTo>
                  <a:lnTo>
                    <a:pt x="304" y="263"/>
                  </a:lnTo>
                  <a:lnTo>
                    <a:pt x="326" y="254"/>
                  </a:lnTo>
                  <a:lnTo>
                    <a:pt x="338" y="244"/>
                  </a:lnTo>
                  <a:lnTo>
                    <a:pt x="347" y="226"/>
                  </a:lnTo>
                  <a:lnTo>
                    <a:pt x="347" y="0"/>
                  </a:lnTo>
                  <a:lnTo>
                    <a:pt x="481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5" name="Freeform 16"/>
          <p:cNvSpPr>
            <a:spLocks/>
          </p:cNvSpPr>
          <p:nvPr/>
        </p:nvSpPr>
        <p:spPr bwMode="auto">
          <a:xfrm>
            <a:off x="1122363" y="2425700"/>
            <a:ext cx="8245475" cy="1658938"/>
          </a:xfrm>
          <a:custGeom>
            <a:avLst/>
            <a:gdLst>
              <a:gd name="T0" fmla="*/ 246177 w 5627"/>
              <a:gd name="T1" fmla="*/ 1362075 h 1045"/>
              <a:gd name="T2" fmla="*/ 515800 w 5627"/>
              <a:gd name="T3" fmla="*/ 1146175 h 1045"/>
              <a:gd name="T4" fmla="*/ 943680 w 5627"/>
              <a:gd name="T5" fmla="*/ 850900 h 1045"/>
              <a:gd name="T6" fmla="*/ 1367163 w 5627"/>
              <a:gd name="T7" fmla="*/ 619125 h 1045"/>
              <a:gd name="T8" fmla="*/ 1836073 w 5627"/>
              <a:gd name="T9" fmla="*/ 420688 h 1045"/>
              <a:gd name="T10" fmla="*/ 2389972 w 5627"/>
              <a:gd name="T11" fmla="*/ 244475 h 1045"/>
              <a:gd name="T12" fmla="*/ 2987831 w 5627"/>
              <a:gd name="T13" fmla="*/ 112713 h 1045"/>
              <a:gd name="T14" fmla="*/ 3654561 w 5627"/>
              <a:gd name="T15" fmla="*/ 30163 h 1045"/>
              <a:gd name="T16" fmla="*/ 4209925 w 5627"/>
              <a:gd name="T17" fmla="*/ 0 h 1045"/>
              <a:gd name="T18" fmla="*/ 4694953 w 5627"/>
              <a:gd name="T19" fmla="*/ 26988 h 1045"/>
              <a:gd name="T20" fmla="*/ 5115506 w 5627"/>
              <a:gd name="T21" fmla="*/ 76200 h 1045"/>
              <a:gd name="T22" fmla="*/ 5618118 w 5627"/>
              <a:gd name="T23" fmla="*/ 171450 h 1045"/>
              <a:gd name="T24" fmla="*/ 5984454 w 5627"/>
              <a:gd name="T25" fmla="*/ 268288 h 1045"/>
              <a:gd name="T26" fmla="*/ 6333205 w 5627"/>
              <a:gd name="T27" fmla="*/ 376238 h 1045"/>
              <a:gd name="T28" fmla="*/ 6702471 w 5627"/>
              <a:gd name="T29" fmla="*/ 519113 h 1045"/>
              <a:gd name="T30" fmla="*/ 7125954 w 5627"/>
              <a:gd name="T31" fmla="*/ 727075 h 1045"/>
              <a:gd name="T32" fmla="*/ 7525992 w 5627"/>
              <a:gd name="T33" fmla="*/ 968375 h 1045"/>
              <a:gd name="T34" fmla="*/ 7857160 w 5627"/>
              <a:gd name="T35" fmla="*/ 1214438 h 1045"/>
              <a:gd name="T36" fmla="*/ 8244010 w 5627"/>
              <a:gd name="T37" fmla="*/ 1620838 h 1045"/>
              <a:gd name="T38" fmla="*/ 8072565 w 5627"/>
              <a:gd name="T39" fmla="*/ 1497013 h 1045"/>
              <a:gd name="T40" fmla="*/ 7813199 w 5627"/>
              <a:gd name="T41" fmla="*/ 1360488 h 1045"/>
              <a:gd name="T42" fmla="*/ 7482032 w 5627"/>
              <a:gd name="T43" fmla="*/ 1274763 h 1045"/>
              <a:gd name="T44" fmla="*/ 7092251 w 5627"/>
              <a:gd name="T45" fmla="*/ 1243013 h 1045"/>
              <a:gd name="T46" fmla="*/ 6708332 w 5627"/>
              <a:gd name="T47" fmla="*/ 1289050 h 1045"/>
              <a:gd name="T48" fmla="*/ 6466551 w 5627"/>
              <a:gd name="T49" fmla="*/ 1360488 h 1045"/>
              <a:gd name="T50" fmla="*/ 6254076 w 5627"/>
              <a:gd name="T51" fmla="*/ 1454150 h 1045"/>
              <a:gd name="T52" fmla="*/ 6066513 w 5627"/>
              <a:gd name="T53" fmla="*/ 1504950 h 1045"/>
              <a:gd name="T54" fmla="*/ 5782236 w 5627"/>
              <a:gd name="T55" fmla="*/ 1360488 h 1045"/>
              <a:gd name="T56" fmla="*/ 5505287 w 5627"/>
              <a:gd name="T57" fmla="*/ 1282700 h 1045"/>
              <a:gd name="T58" fmla="*/ 5194635 w 5627"/>
              <a:gd name="T59" fmla="*/ 1243013 h 1045"/>
              <a:gd name="T60" fmla="*/ 4886913 w 5627"/>
              <a:gd name="T61" fmla="*/ 1254125 h 1045"/>
              <a:gd name="T62" fmla="*/ 4599706 w 5627"/>
              <a:gd name="T63" fmla="*/ 1309688 h 1045"/>
              <a:gd name="T64" fmla="*/ 4366717 w 5627"/>
              <a:gd name="T65" fmla="*/ 1389063 h 1045"/>
              <a:gd name="T66" fmla="*/ 4158638 w 5627"/>
              <a:gd name="T67" fmla="*/ 1497013 h 1045"/>
              <a:gd name="T68" fmla="*/ 3976936 w 5627"/>
              <a:gd name="T69" fmla="*/ 1435100 h 1045"/>
              <a:gd name="T70" fmla="*/ 3679472 w 5627"/>
              <a:gd name="T71" fmla="*/ 1316038 h 1045"/>
              <a:gd name="T72" fmla="*/ 3351235 w 5627"/>
              <a:gd name="T73" fmla="*/ 1252538 h 1045"/>
              <a:gd name="T74" fmla="*/ 3074286 w 5627"/>
              <a:gd name="T75" fmla="*/ 1243013 h 1045"/>
              <a:gd name="T76" fmla="*/ 2725535 w 5627"/>
              <a:gd name="T77" fmla="*/ 1287463 h 1045"/>
              <a:gd name="T78" fmla="*/ 2417813 w 5627"/>
              <a:gd name="T79" fmla="*/ 1381125 h 1045"/>
              <a:gd name="T80" fmla="*/ 2187754 w 5627"/>
              <a:gd name="T81" fmla="*/ 1500188 h 1045"/>
              <a:gd name="T82" fmla="*/ 2000191 w 5627"/>
              <a:gd name="T83" fmla="*/ 1433513 h 1045"/>
              <a:gd name="T84" fmla="*/ 1736429 w 5627"/>
              <a:gd name="T85" fmla="*/ 1322388 h 1045"/>
              <a:gd name="T86" fmla="*/ 1340787 w 5627"/>
              <a:gd name="T87" fmla="*/ 1249363 h 1045"/>
              <a:gd name="T88" fmla="*/ 971521 w 5627"/>
              <a:gd name="T89" fmla="*/ 1252538 h 1045"/>
              <a:gd name="T90" fmla="*/ 608117 w 5627"/>
              <a:gd name="T91" fmla="*/ 1320800 h 1045"/>
              <a:gd name="T92" fmla="*/ 297464 w 5627"/>
              <a:gd name="T93" fmla="*/ 1452563 h 1045"/>
              <a:gd name="T94" fmla="*/ 68871 w 5627"/>
              <a:gd name="T95" fmla="*/ 1563688 h 104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627" h="1045">
                <a:moveTo>
                  <a:pt x="47" y="985"/>
                </a:moveTo>
                <a:lnTo>
                  <a:pt x="82" y="943"/>
                </a:lnTo>
                <a:lnTo>
                  <a:pt x="126" y="896"/>
                </a:lnTo>
                <a:lnTo>
                  <a:pt x="168" y="858"/>
                </a:lnTo>
                <a:lnTo>
                  <a:pt x="198" y="834"/>
                </a:lnTo>
                <a:lnTo>
                  <a:pt x="231" y="808"/>
                </a:lnTo>
                <a:lnTo>
                  <a:pt x="280" y="766"/>
                </a:lnTo>
                <a:lnTo>
                  <a:pt x="352" y="722"/>
                </a:lnTo>
                <a:lnTo>
                  <a:pt x="434" y="659"/>
                </a:lnTo>
                <a:lnTo>
                  <a:pt x="518" y="608"/>
                </a:lnTo>
                <a:lnTo>
                  <a:pt x="572" y="575"/>
                </a:lnTo>
                <a:lnTo>
                  <a:pt x="644" y="536"/>
                </a:lnTo>
                <a:lnTo>
                  <a:pt x="721" y="493"/>
                </a:lnTo>
                <a:lnTo>
                  <a:pt x="791" y="458"/>
                </a:lnTo>
                <a:lnTo>
                  <a:pt x="868" y="423"/>
                </a:lnTo>
                <a:lnTo>
                  <a:pt x="933" y="390"/>
                </a:lnTo>
                <a:lnTo>
                  <a:pt x="1006" y="362"/>
                </a:lnTo>
                <a:lnTo>
                  <a:pt x="1090" y="328"/>
                </a:lnTo>
                <a:lnTo>
                  <a:pt x="1160" y="299"/>
                </a:lnTo>
                <a:lnTo>
                  <a:pt x="1253" y="265"/>
                </a:lnTo>
                <a:lnTo>
                  <a:pt x="1360" y="232"/>
                </a:lnTo>
                <a:lnTo>
                  <a:pt x="1449" y="204"/>
                </a:lnTo>
                <a:lnTo>
                  <a:pt x="1535" y="179"/>
                </a:lnTo>
                <a:lnTo>
                  <a:pt x="1631" y="154"/>
                </a:lnTo>
                <a:lnTo>
                  <a:pt x="1743" y="127"/>
                </a:lnTo>
                <a:lnTo>
                  <a:pt x="1839" y="105"/>
                </a:lnTo>
                <a:lnTo>
                  <a:pt x="1951" y="85"/>
                </a:lnTo>
                <a:lnTo>
                  <a:pt x="2039" y="71"/>
                </a:lnTo>
                <a:lnTo>
                  <a:pt x="2135" y="56"/>
                </a:lnTo>
                <a:lnTo>
                  <a:pt x="2259" y="40"/>
                </a:lnTo>
                <a:lnTo>
                  <a:pt x="2380" y="28"/>
                </a:lnTo>
                <a:lnTo>
                  <a:pt x="2494" y="19"/>
                </a:lnTo>
                <a:lnTo>
                  <a:pt x="2606" y="10"/>
                </a:lnTo>
                <a:lnTo>
                  <a:pt x="2707" y="3"/>
                </a:lnTo>
                <a:lnTo>
                  <a:pt x="2784" y="0"/>
                </a:lnTo>
                <a:lnTo>
                  <a:pt x="2873" y="0"/>
                </a:lnTo>
                <a:lnTo>
                  <a:pt x="2940" y="3"/>
                </a:lnTo>
                <a:lnTo>
                  <a:pt x="3015" y="6"/>
                </a:lnTo>
                <a:lnTo>
                  <a:pt x="3115" y="11"/>
                </a:lnTo>
                <a:lnTo>
                  <a:pt x="3204" y="17"/>
                </a:lnTo>
                <a:lnTo>
                  <a:pt x="3288" y="23"/>
                </a:lnTo>
                <a:lnTo>
                  <a:pt x="3356" y="30"/>
                </a:lnTo>
                <a:lnTo>
                  <a:pt x="3414" y="37"/>
                </a:lnTo>
                <a:lnTo>
                  <a:pt x="3491" y="48"/>
                </a:lnTo>
                <a:lnTo>
                  <a:pt x="3575" y="61"/>
                </a:lnTo>
                <a:lnTo>
                  <a:pt x="3671" y="77"/>
                </a:lnTo>
                <a:lnTo>
                  <a:pt x="3764" y="94"/>
                </a:lnTo>
                <a:lnTo>
                  <a:pt x="3834" y="108"/>
                </a:lnTo>
                <a:lnTo>
                  <a:pt x="3899" y="124"/>
                </a:lnTo>
                <a:lnTo>
                  <a:pt x="3953" y="136"/>
                </a:lnTo>
                <a:lnTo>
                  <a:pt x="4021" y="153"/>
                </a:lnTo>
                <a:lnTo>
                  <a:pt x="4084" y="169"/>
                </a:lnTo>
                <a:lnTo>
                  <a:pt x="4149" y="187"/>
                </a:lnTo>
                <a:lnTo>
                  <a:pt x="4207" y="204"/>
                </a:lnTo>
                <a:lnTo>
                  <a:pt x="4266" y="220"/>
                </a:lnTo>
                <a:lnTo>
                  <a:pt x="4322" y="237"/>
                </a:lnTo>
                <a:lnTo>
                  <a:pt x="4385" y="258"/>
                </a:lnTo>
                <a:lnTo>
                  <a:pt x="4434" y="276"/>
                </a:lnTo>
                <a:lnTo>
                  <a:pt x="4504" y="302"/>
                </a:lnTo>
                <a:lnTo>
                  <a:pt x="4574" y="327"/>
                </a:lnTo>
                <a:lnTo>
                  <a:pt x="4648" y="357"/>
                </a:lnTo>
                <a:lnTo>
                  <a:pt x="4714" y="384"/>
                </a:lnTo>
                <a:lnTo>
                  <a:pt x="4805" y="427"/>
                </a:lnTo>
                <a:lnTo>
                  <a:pt x="4863" y="458"/>
                </a:lnTo>
                <a:lnTo>
                  <a:pt x="4912" y="482"/>
                </a:lnTo>
                <a:lnTo>
                  <a:pt x="4977" y="519"/>
                </a:lnTo>
                <a:lnTo>
                  <a:pt x="5031" y="552"/>
                </a:lnTo>
                <a:lnTo>
                  <a:pt x="5136" y="610"/>
                </a:lnTo>
                <a:lnTo>
                  <a:pt x="5185" y="642"/>
                </a:lnTo>
                <a:lnTo>
                  <a:pt x="5243" y="679"/>
                </a:lnTo>
                <a:lnTo>
                  <a:pt x="5302" y="721"/>
                </a:lnTo>
                <a:lnTo>
                  <a:pt x="5362" y="765"/>
                </a:lnTo>
                <a:lnTo>
                  <a:pt x="5453" y="842"/>
                </a:lnTo>
                <a:lnTo>
                  <a:pt x="5530" y="910"/>
                </a:lnTo>
                <a:lnTo>
                  <a:pt x="5582" y="952"/>
                </a:lnTo>
                <a:lnTo>
                  <a:pt x="5626" y="1021"/>
                </a:lnTo>
                <a:lnTo>
                  <a:pt x="5591" y="998"/>
                </a:lnTo>
                <a:lnTo>
                  <a:pt x="5563" y="977"/>
                </a:lnTo>
                <a:lnTo>
                  <a:pt x="5537" y="961"/>
                </a:lnTo>
                <a:lnTo>
                  <a:pt x="5509" y="943"/>
                </a:lnTo>
                <a:lnTo>
                  <a:pt x="5465" y="918"/>
                </a:lnTo>
                <a:lnTo>
                  <a:pt x="5423" y="897"/>
                </a:lnTo>
                <a:lnTo>
                  <a:pt x="5381" y="878"/>
                </a:lnTo>
                <a:lnTo>
                  <a:pt x="5332" y="857"/>
                </a:lnTo>
                <a:lnTo>
                  <a:pt x="5278" y="841"/>
                </a:lnTo>
                <a:lnTo>
                  <a:pt x="5229" y="828"/>
                </a:lnTo>
                <a:lnTo>
                  <a:pt x="5171" y="814"/>
                </a:lnTo>
                <a:lnTo>
                  <a:pt x="5106" y="803"/>
                </a:lnTo>
                <a:lnTo>
                  <a:pt x="5045" y="794"/>
                </a:lnTo>
                <a:lnTo>
                  <a:pt x="4973" y="786"/>
                </a:lnTo>
                <a:lnTo>
                  <a:pt x="4914" y="783"/>
                </a:lnTo>
                <a:lnTo>
                  <a:pt x="4840" y="783"/>
                </a:lnTo>
                <a:lnTo>
                  <a:pt x="4765" y="787"/>
                </a:lnTo>
                <a:lnTo>
                  <a:pt x="4683" y="795"/>
                </a:lnTo>
                <a:lnTo>
                  <a:pt x="4632" y="801"/>
                </a:lnTo>
                <a:lnTo>
                  <a:pt x="4578" y="812"/>
                </a:lnTo>
                <a:lnTo>
                  <a:pt x="4541" y="820"/>
                </a:lnTo>
                <a:lnTo>
                  <a:pt x="4490" y="831"/>
                </a:lnTo>
                <a:lnTo>
                  <a:pt x="4443" y="845"/>
                </a:lnTo>
                <a:lnTo>
                  <a:pt x="4413" y="857"/>
                </a:lnTo>
                <a:lnTo>
                  <a:pt x="4387" y="867"/>
                </a:lnTo>
                <a:lnTo>
                  <a:pt x="4352" y="881"/>
                </a:lnTo>
                <a:lnTo>
                  <a:pt x="4310" y="897"/>
                </a:lnTo>
                <a:lnTo>
                  <a:pt x="4268" y="916"/>
                </a:lnTo>
                <a:lnTo>
                  <a:pt x="4240" y="932"/>
                </a:lnTo>
                <a:lnTo>
                  <a:pt x="4205" y="949"/>
                </a:lnTo>
                <a:lnTo>
                  <a:pt x="4175" y="968"/>
                </a:lnTo>
                <a:lnTo>
                  <a:pt x="4140" y="948"/>
                </a:lnTo>
                <a:lnTo>
                  <a:pt x="4100" y="924"/>
                </a:lnTo>
                <a:lnTo>
                  <a:pt x="4049" y="898"/>
                </a:lnTo>
                <a:lnTo>
                  <a:pt x="3997" y="878"/>
                </a:lnTo>
                <a:lnTo>
                  <a:pt x="3946" y="857"/>
                </a:lnTo>
                <a:lnTo>
                  <a:pt x="3911" y="846"/>
                </a:lnTo>
                <a:lnTo>
                  <a:pt x="3874" y="834"/>
                </a:lnTo>
                <a:lnTo>
                  <a:pt x="3818" y="821"/>
                </a:lnTo>
                <a:lnTo>
                  <a:pt x="3757" y="808"/>
                </a:lnTo>
                <a:lnTo>
                  <a:pt x="3699" y="798"/>
                </a:lnTo>
                <a:lnTo>
                  <a:pt x="3643" y="790"/>
                </a:lnTo>
                <a:lnTo>
                  <a:pt x="3591" y="787"/>
                </a:lnTo>
                <a:lnTo>
                  <a:pt x="3545" y="783"/>
                </a:lnTo>
                <a:lnTo>
                  <a:pt x="3496" y="783"/>
                </a:lnTo>
                <a:lnTo>
                  <a:pt x="3456" y="783"/>
                </a:lnTo>
                <a:lnTo>
                  <a:pt x="3391" y="787"/>
                </a:lnTo>
                <a:lnTo>
                  <a:pt x="3335" y="790"/>
                </a:lnTo>
                <a:lnTo>
                  <a:pt x="3288" y="797"/>
                </a:lnTo>
                <a:lnTo>
                  <a:pt x="3237" y="804"/>
                </a:lnTo>
                <a:lnTo>
                  <a:pt x="3192" y="812"/>
                </a:lnTo>
                <a:lnTo>
                  <a:pt x="3139" y="825"/>
                </a:lnTo>
                <a:lnTo>
                  <a:pt x="3094" y="834"/>
                </a:lnTo>
                <a:lnTo>
                  <a:pt x="3062" y="844"/>
                </a:lnTo>
                <a:lnTo>
                  <a:pt x="3027" y="857"/>
                </a:lnTo>
                <a:lnTo>
                  <a:pt x="2980" y="875"/>
                </a:lnTo>
                <a:lnTo>
                  <a:pt x="2938" y="891"/>
                </a:lnTo>
                <a:lnTo>
                  <a:pt x="2901" y="908"/>
                </a:lnTo>
                <a:lnTo>
                  <a:pt x="2870" y="924"/>
                </a:lnTo>
                <a:lnTo>
                  <a:pt x="2838" y="943"/>
                </a:lnTo>
                <a:lnTo>
                  <a:pt x="2805" y="968"/>
                </a:lnTo>
                <a:lnTo>
                  <a:pt x="2784" y="945"/>
                </a:lnTo>
                <a:lnTo>
                  <a:pt x="2756" y="923"/>
                </a:lnTo>
                <a:lnTo>
                  <a:pt x="2714" y="904"/>
                </a:lnTo>
                <a:lnTo>
                  <a:pt x="2672" y="886"/>
                </a:lnTo>
                <a:lnTo>
                  <a:pt x="2618" y="862"/>
                </a:lnTo>
                <a:lnTo>
                  <a:pt x="2560" y="842"/>
                </a:lnTo>
                <a:lnTo>
                  <a:pt x="2511" y="829"/>
                </a:lnTo>
                <a:lnTo>
                  <a:pt x="2464" y="819"/>
                </a:lnTo>
                <a:lnTo>
                  <a:pt x="2403" y="806"/>
                </a:lnTo>
                <a:lnTo>
                  <a:pt x="2343" y="797"/>
                </a:lnTo>
                <a:lnTo>
                  <a:pt x="2287" y="789"/>
                </a:lnTo>
                <a:lnTo>
                  <a:pt x="2235" y="786"/>
                </a:lnTo>
                <a:lnTo>
                  <a:pt x="2186" y="783"/>
                </a:lnTo>
                <a:lnTo>
                  <a:pt x="2142" y="783"/>
                </a:lnTo>
                <a:lnTo>
                  <a:pt x="2098" y="783"/>
                </a:lnTo>
                <a:lnTo>
                  <a:pt x="2039" y="787"/>
                </a:lnTo>
                <a:lnTo>
                  <a:pt x="1979" y="792"/>
                </a:lnTo>
                <a:lnTo>
                  <a:pt x="1918" y="800"/>
                </a:lnTo>
                <a:lnTo>
                  <a:pt x="1860" y="811"/>
                </a:lnTo>
                <a:lnTo>
                  <a:pt x="1794" y="824"/>
                </a:lnTo>
                <a:lnTo>
                  <a:pt x="1743" y="838"/>
                </a:lnTo>
                <a:lnTo>
                  <a:pt x="1692" y="855"/>
                </a:lnTo>
                <a:lnTo>
                  <a:pt x="1650" y="870"/>
                </a:lnTo>
                <a:lnTo>
                  <a:pt x="1598" y="892"/>
                </a:lnTo>
                <a:lnTo>
                  <a:pt x="1559" y="910"/>
                </a:lnTo>
                <a:lnTo>
                  <a:pt x="1526" y="926"/>
                </a:lnTo>
                <a:lnTo>
                  <a:pt x="1493" y="945"/>
                </a:lnTo>
                <a:lnTo>
                  <a:pt x="1458" y="969"/>
                </a:lnTo>
                <a:lnTo>
                  <a:pt x="1428" y="941"/>
                </a:lnTo>
                <a:lnTo>
                  <a:pt x="1402" y="922"/>
                </a:lnTo>
                <a:lnTo>
                  <a:pt x="1365" y="903"/>
                </a:lnTo>
                <a:lnTo>
                  <a:pt x="1318" y="882"/>
                </a:lnTo>
                <a:lnTo>
                  <a:pt x="1276" y="864"/>
                </a:lnTo>
                <a:lnTo>
                  <a:pt x="1232" y="849"/>
                </a:lnTo>
                <a:lnTo>
                  <a:pt x="1185" y="833"/>
                </a:lnTo>
                <a:lnTo>
                  <a:pt x="1122" y="819"/>
                </a:lnTo>
                <a:lnTo>
                  <a:pt x="1062" y="807"/>
                </a:lnTo>
                <a:lnTo>
                  <a:pt x="980" y="792"/>
                </a:lnTo>
                <a:lnTo>
                  <a:pt x="915" y="787"/>
                </a:lnTo>
                <a:lnTo>
                  <a:pt x="835" y="782"/>
                </a:lnTo>
                <a:lnTo>
                  <a:pt x="786" y="783"/>
                </a:lnTo>
                <a:lnTo>
                  <a:pt x="728" y="784"/>
                </a:lnTo>
                <a:lnTo>
                  <a:pt x="663" y="789"/>
                </a:lnTo>
                <a:lnTo>
                  <a:pt x="607" y="795"/>
                </a:lnTo>
                <a:lnTo>
                  <a:pt x="541" y="806"/>
                </a:lnTo>
                <a:lnTo>
                  <a:pt x="474" y="820"/>
                </a:lnTo>
                <a:lnTo>
                  <a:pt x="415" y="832"/>
                </a:lnTo>
                <a:lnTo>
                  <a:pt x="366" y="846"/>
                </a:lnTo>
                <a:lnTo>
                  <a:pt x="315" y="864"/>
                </a:lnTo>
                <a:lnTo>
                  <a:pt x="250" y="892"/>
                </a:lnTo>
                <a:lnTo>
                  <a:pt x="203" y="915"/>
                </a:lnTo>
                <a:lnTo>
                  <a:pt x="156" y="939"/>
                </a:lnTo>
                <a:lnTo>
                  <a:pt x="100" y="978"/>
                </a:lnTo>
                <a:lnTo>
                  <a:pt x="0" y="1044"/>
                </a:lnTo>
                <a:lnTo>
                  <a:pt x="47" y="985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rnd" cmpd="sng">
            <a:solidFill>
              <a:srgbClr val="00007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AutoShape 21"/>
          <p:cNvSpPr>
            <a:spLocks noChangeArrowheads="1"/>
          </p:cNvSpPr>
          <p:nvPr/>
        </p:nvSpPr>
        <p:spPr bwMode="auto">
          <a:xfrm>
            <a:off x="2865766" y="4097338"/>
            <a:ext cx="1485900" cy="1466850"/>
          </a:xfrm>
          <a:prstGeom prst="roundRect">
            <a:avLst>
              <a:gd name="adj" fmla="val 12495"/>
            </a:avLst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AutoShape 22"/>
          <p:cNvSpPr>
            <a:spLocks noChangeArrowheads="1"/>
          </p:cNvSpPr>
          <p:nvPr/>
        </p:nvSpPr>
        <p:spPr bwMode="auto">
          <a:xfrm>
            <a:off x="1303666" y="4097338"/>
            <a:ext cx="1403350" cy="1466850"/>
          </a:xfrm>
          <a:prstGeom prst="roundRect">
            <a:avLst>
              <a:gd name="adj" fmla="val 12551"/>
            </a:avLst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AutoShape 25"/>
          <p:cNvSpPr>
            <a:spLocks noChangeArrowheads="1"/>
          </p:cNvSpPr>
          <p:nvPr/>
        </p:nvSpPr>
        <p:spPr bwMode="auto">
          <a:xfrm>
            <a:off x="4526072" y="4113213"/>
            <a:ext cx="1409700" cy="1466850"/>
          </a:xfrm>
          <a:prstGeom prst="roundRect">
            <a:avLst>
              <a:gd name="adj" fmla="val 12495"/>
            </a:avLst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AutoShape 26"/>
          <p:cNvSpPr>
            <a:spLocks noChangeArrowheads="1"/>
          </p:cNvSpPr>
          <p:nvPr/>
        </p:nvSpPr>
        <p:spPr bwMode="auto">
          <a:xfrm>
            <a:off x="6096109" y="4113213"/>
            <a:ext cx="1373188" cy="1466850"/>
          </a:xfrm>
          <a:prstGeom prst="roundRect">
            <a:avLst>
              <a:gd name="adj" fmla="val 12495"/>
            </a:avLst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AutoShape 27"/>
          <p:cNvSpPr>
            <a:spLocks noChangeArrowheads="1"/>
          </p:cNvSpPr>
          <p:nvPr/>
        </p:nvSpPr>
        <p:spPr bwMode="auto">
          <a:xfrm>
            <a:off x="7612172" y="4113213"/>
            <a:ext cx="1368425" cy="1466850"/>
          </a:xfrm>
          <a:prstGeom prst="roundRect">
            <a:avLst>
              <a:gd name="adj" fmla="val 12495"/>
            </a:avLst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Rectangle 28"/>
          <p:cNvSpPr>
            <a:spLocks noChangeArrowheads="1"/>
          </p:cNvSpPr>
          <p:nvPr/>
        </p:nvSpPr>
        <p:spPr bwMode="auto">
          <a:xfrm>
            <a:off x="2908409" y="4251325"/>
            <a:ext cx="1484204" cy="107465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000000"/>
                </a:solidFill>
                <a:latin typeface="Bembo"/>
                <a:cs typeface="Arial" pitchFamily="34" charset="0"/>
              </a:rPr>
              <a:t>Early</a:t>
            </a:r>
          </a:p>
          <a:p>
            <a:pPr algn="ctr" eaLnBrk="0" hangingPunct="0"/>
            <a:r>
              <a:rPr lang="en-US" sz="1600" b="1">
                <a:solidFill>
                  <a:srgbClr val="000000"/>
                </a:solidFill>
                <a:latin typeface="Bembo"/>
                <a:cs typeface="Arial" pitchFamily="34" charset="0"/>
              </a:rPr>
              <a:t>Identification</a:t>
            </a:r>
          </a:p>
          <a:p>
            <a:pPr algn="ctr" eaLnBrk="0" hangingPunct="0"/>
            <a:r>
              <a:rPr lang="en-US" sz="1600" b="1">
                <a:solidFill>
                  <a:srgbClr val="000000"/>
                </a:solidFill>
                <a:latin typeface="Bembo"/>
                <a:cs typeface="Arial" pitchFamily="34" charset="0"/>
              </a:rPr>
              <a:t>and </a:t>
            </a:r>
          </a:p>
          <a:p>
            <a:pPr algn="ctr" eaLnBrk="0" hangingPunct="0"/>
            <a:r>
              <a:rPr lang="en-US" sz="1600" b="1">
                <a:solidFill>
                  <a:srgbClr val="000000"/>
                </a:solidFill>
                <a:latin typeface="Bembo"/>
                <a:cs typeface="Arial" pitchFamily="34" charset="0"/>
              </a:rPr>
              <a:t>Preparation</a:t>
            </a:r>
          </a:p>
        </p:txBody>
      </p:sp>
      <p:sp>
        <p:nvSpPr>
          <p:cNvPr id="17422" name="Rectangle 29"/>
          <p:cNvSpPr>
            <a:spLocks noChangeArrowheads="1"/>
          </p:cNvSpPr>
          <p:nvPr/>
        </p:nvSpPr>
        <p:spPr bwMode="auto">
          <a:xfrm>
            <a:off x="4478338" y="4373563"/>
            <a:ext cx="1560512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000000"/>
                </a:solidFill>
                <a:latin typeface="Bembo"/>
                <a:cs typeface="Arial" pitchFamily="34" charset="0"/>
              </a:rPr>
              <a:t>Talent</a:t>
            </a:r>
          </a:p>
          <a:p>
            <a:pPr algn="ctr" eaLnBrk="0" hangingPunct="0"/>
            <a:r>
              <a:rPr lang="en-US" sz="1600" b="1">
                <a:solidFill>
                  <a:srgbClr val="000000"/>
                </a:solidFill>
                <a:latin typeface="Bembo"/>
                <a:cs typeface="Arial" pitchFamily="34" charset="0"/>
              </a:rPr>
              <a:t>Pool</a:t>
            </a:r>
          </a:p>
          <a:p>
            <a:pPr algn="ctr" eaLnBrk="0" hangingPunct="0"/>
            <a:r>
              <a:rPr lang="en-US" sz="1600" b="1">
                <a:solidFill>
                  <a:srgbClr val="000000"/>
                </a:solidFill>
                <a:latin typeface="Bembo"/>
                <a:cs typeface="Arial" pitchFamily="34" charset="0"/>
              </a:rPr>
              <a:t>Development</a:t>
            </a:r>
          </a:p>
        </p:txBody>
      </p:sp>
      <p:sp>
        <p:nvSpPr>
          <p:cNvPr id="17423" name="Rectangle 30"/>
          <p:cNvSpPr>
            <a:spLocks noChangeArrowheads="1"/>
          </p:cNvSpPr>
          <p:nvPr/>
        </p:nvSpPr>
        <p:spPr bwMode="auto">
          <a:xfrm>
            <a:off x="6164263" y="4373563"/>
            <a:ext cx="13335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000000"/>
                </a:solidFill>
                <a:latin typeface="Bembo"/>
                <a:cs typeface="Arial" pitchFamily="34" charset="0"/>
              </a:rPr>
              <a:t>Talent</a:t>
            </a:r>
          </a:p>
          <a:p>
            <a:pPr algn="ctr" eaLnBrk="0" hangingPunct="0"/>
            <a:r>
              <a:rPr lang="en-US" sz="1600" b="1">
                <a:solidFill>
                  <a:srgbClr val="000000"/>
                </a:solidFill>
                <a:latin typeface="Bembo"/>
                <a:cs typeface="Arial" pitchFamily="34" charset="0"/>
              </a:rPr>
              <a:t>Pool</a:t>
            </a:r>
          </a:p>
          <a:p>
            <a:pPr algn="ctr" eaLnBrk="0" hangingPunct="0"/>
            <a:r>
              <a:rPr lang="en-US" sz="1600" b="1">
                <a:solidFill>
                  <a:srgbClr val="000000"/>
                </a:solidFill>
                <a:latin typeface="Bembo"/>
                <a:cs typeface="Arial" pitchFamily="34" charset="0"/>
              </a:rPr>
              <a:t>Readiness </a:t>
            </a:r>
          </a:p>
        </p:txBody>
      </p:sp>
      <p:sp>
        <p:nvSpPr>
          <p:cNvPr id="17424" name="Rectangle 31"/>
          <p:cNvSpPr>
            <a:spLocks noChangeArrowheads="1"/>
          </p:cNvSpPr>
          <p:nvPr/>
        </p:nvSpPr>
        <p:spPr bwMode="auto">
          <a:xfrm>
            <a:off x="7735888" y="4235450"/>
            <a:ext cx="125095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000000"/>
                </a:solidFill>
                <a:latin typeface="Bembo"/>
                <a:cs typeface="Arial" pitchFamily="34" charset="0"/>
              </a:rPr>
              <a:t>Candidate</a:t>
            </a:r>
          </a:p>
          <a:p>
            <a:pPr algn="ctr" eaLnBrk="0" hangingPunct="0"/>
            <a:r>
              <a:rPr lang="en-US" sz="1600" b="1" dirty="0">
                <a:solidFill>
                  <a:srgbClr val="000000"/>
                </a:solidFill>
                <a:latin typeface="Bembo"/>
                <a:cs typeface="Arial" pitchFamily="34" charset="0"/>
              </a:rPr>
              <a:t>Selection </a:t>
            </a:r>
          </a:p>
          <a:p>
            <a:pPr algn="ctr" eaLnBrk="0" hangingPunct="0"/>
            <a:r>
              <a:rPr lang="en-US" sz="1600" b="1" dirty="0">
                <a:solidFill>
                  <a:srgbClr val="000000"/>
                </a:solidFill>
                <a:latin typeface="Bembo"/>
                <a:cs typeface="Arial" pitchFamily="34" charset="0"/>
              </a:rPr>
              <a:t>and</a:t>
            </a:r>
          </a:p>
          <a:p>
            <a:pPr algn="ctr" eaLnBrk="0" hangingPunct="0"/>
            <a:r>
              <a:rPr lang="en-US" sz="1600" b="1" dirty="0">
                <a:solidFill>
                  <a:srgbClr val="000000"/>
                </a:solidFill>
                <a:latin typeface="Bembo"/>
                <a:cs typeface="Arial" pitchFamily="34" charset="0"/>
              </a:rPr>
              <a:t>Placement</a:t>
            </a:r>
          </a:p>
        </p:txBody>
      </p:sp>
      <p:sp>
        <p:nvSpPr>
          <p:cNvPr id="17425" name="Rectangle 35"/>
          <p:cNvSpPr>
            <a:spLocks noChangeArrowheads="1"/>
          </p:cNvSpPr>
          <p:nvPr/>
        </p:nvSpPr>
        <p:spPr bwMode="auto">
          <a:xfrm>
            <a:off x="1296988" y="4235450"/>
            <a:ext cx="1544637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000000"/>
                </a:solidFill>
                <a:latin typeface="Bembo"/>
                <a:cs typeface="Arial" pitchFamily="34" charset="0"/>
              </a:rPr>
              <a:t>Staff </a:t>
            </a:r>
          </a:p>
          <a:p>
            <a:pPr algn="ctr" eaLnBrk="0" hangingPunct="0"/>
            <a:r>
              <a:rPr lang="en-US" sz="1600" b="1">
                <a:solidFill>
                  <a:srgbClr val="000000"/>
                </a:solidFill>
                <a:latin typeface="Bembo"/>
                <a:cs typeface="Arial" pitchFamily="34" charset="0"/>
              </a:rPr>
              <a:t>Recruitment </a:t>
            </a:r>
          </a:p>
          <a:p>
            <a:pPr algn="ctr" eaLnBrk="0" hangingPunct="0"/>
            <a:r>
              <a:rPr lang="en-US" sz="1600" b="1">
                <a:solidFill>
                  <a:srgbClr val="000000"/>
                </a:solidFill>
                <a:latin typeface="Bembo"/>
                <a:cs typeface="Arial" pitchFamily="34" charset="0"/>
              </a:rPr>
              <a:t>and</a:t>
            </a:r>
          </a:p>
          <a:p>
            <a:pPr algn="ctr" eaLnBrk="0" hangingPunct="0"/>
            <a:r>
              <a:rPr lang="en-US" sz="1600" b="1">
                <a:solidFill>
                  <a:srgbClr val="000000"/>
                </a:solidFill>
                <a:latin typeface="Bembo"/>
                <a:cs typeface="Arial" pitchFamily="34" charset="0"/>
              </a:rPr>
              <a:t>Orientation </a:t>
            </a:r>
          </a:p>
        </p:txBody>
      </p:sp>
      <p:sp>
        <p:nvSpPr>
          <p:cNvPr id="17426" name="AutoShape 37"/>
          <p:cNvSpPr>
            <a:spLocks noChangeArrowheads="1"/>
          </p:cNvSpPr>
          <p:nvPr/>
        </p:nvSpPr>
        <p:spPr bwMode="auto">
          <a:xfrm>
            <a:off x="1385888" y="1670050"/>
            <a:ext cx="7632700" cy="635000"/>
          </a:xfrm>
          <a:prstGeom prst="octagon">
            <a:avLst>
              <a:gd name="adj" fmla="val 29282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en-US" b="1">
                <a:latin typeface="Bembo"/>
                <a:cs typeface="Arial" pitchFamily="34" charset="0"/>
              </a:rPr>
              <a:t>Strategic Business Analysis</a:t>
            </a:r>
          </a:p>
        </p:txBody>
      </p:sp>
      <p:sp>
        <p:nvSpPr>
          <p:cNvPr id="17427" name="Rectangle 38"/>
          <p:cNvSpPr>
            <a:spLocks noChangeArrowheads="1"/>
          </p:cNvSpPr>
          <p:nvPr/>
        </p:nvSpPr>
        <p:spPr bwMode="auto">
          <a:xfrm>
            <a:off x="7265988" y="1482725"/>
            <a:ext cx="1657350" cy="1042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eaLnBrk="0" hangingPunct="0">
              <a:buSzPct val="100000"/>
              <a:buFontTx/>
              <a:buChar char="•"/>
            </a:pPr>
            <a:r>
              <a:rPr lang="en-US" sz="1200" b="1" dirty="0">
                <a:latin typeface="Bembo"/>
                <a:cs typeface="Arial" pitchFamily="34" charset="0"/>
              </a:rPr>
              <a:t>Current Status</a:t>
            </a:r>
          </a:p>
          <a:p>
            <a:pPr eaLnBrk="0" hangingPunct="0">
              <a:buSzPct val="100000"/>
              <a:buFontTx/>
              <a:buChar char="•"/>
            </a:pPr>
            <a:r>
              <a:rPr lang="en-US" sz="1200" b="1" dirty="0">
                <a:latin typeface="Bembo"/>
                <a:cs typeface="Arial" pitchFamily="34" charset="0"/>
              </a:rPr>
              <a:t>Future Challenges</a:t>
            </a:r>
          </a:p>
          <a:p>
            <a:pPr eaLnBrk="0" hangingPunct="0">
              <a:buSzPct val="100000"/>
              <a:buFontTx/>
              <a:buChar char="•"/>
            </a:pPr>
            <a:r>
              <a:rPr lang="en-US" sz="1200" b="1" dirty="0">
                <a:latin typeface="Bembo"/>
                <a:cs typeface="Arial" pitchFamily="34" charset="0"/>
              </a:rPr>
              <a:t>Key Roles</a:t>
            </a:r>
          </a:p>
        </p:txBody>
      </p:sp>
      <p:sp>
        <p:nvSpPr>
          <p:cNvPr id="17428" name="Rectangle 39"/>
          <p:cNvSpPr>
            <a:spLocks noChangeArrowheads="1"/>
          </p:cNvSpPr>
          <p:nvPr/>
        </p:nvSpPr>
        <p:spPr bwMode="auto">
          <a:xfrm>
            <a:off x="876300" y="2795588"/>
            <a:ext cx="7643813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en-US" b="1" dirty="0">
                <a:latin typeface="Bembo"/>
                <a:cs typeface="Arial" pitchFamily="34" charset="0"/>
              </a:rPr>
              <a:t>Performance Modeling for Key Roles</a:t>
            </a:r>
          </a:p>
        </p:txBody>
      </p:sp>
      <p:sp>
        <p:nvSpPr>
          <p:cNvPr id="17429" name="AutoShape 40"/>
          <p:cNvSpPr>
            <a:spLocks noChangeArrowheads="1"/>
          </p:cNvSpPr>
          <p:nvPr/>
        </p:nvSpPr>
        <p:spPr bwMode="auto">
          <a:xfrm>
            <a:off x="1423988" y="6470650"/>
            <a:ext cx="7632700" cy="673100"/>
          </a:xfrm>
          <a:prstGeom prst="octagon">
            <a:avLst>
              <a:gd name="adj" fmla="val 29282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Rectangle 41"/>
          <p:cNvSpPr>
            <a:spLocks noChangeArrowheads="1"/>
          </p:cNvSpPr>
          <p:nvPr/>
        </p:nvSpPr>
        <p:spPr bwMode="auto">
          <a:xfrm>
            <a:off x="7304088" y="6208713"/>
            <a:ext cx="1657350" cy="1042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eaLnBrk="0" hangingPunct="0">
              <a:buSzPct val="100000"/>
              <a:buFontTx/>
              <a:buChar char="•"/>
            </a:pPr>
            <a:r>
              <a:rPr lang="en-US" sz="900" b="1">
                <a:latin typeface="Bembo"/>
                <a:cs typeface="Arial" pitchFamily="34" charset="0"/>
              </a:rPr>
              <a:t>Data Management</a:t>
            </a:r>
          </a:p>
          <a:p>
            <a:pPr eaLnBrk="0" hangingPunct="0">
              <a:buSzPct val="100000"/>
              <a:buFontTx/>
              <a:buChar char="•"/>
            </a:pPr>
            <a:r>
              <a:rPr lang="en-US" sz="900" b="1">
                <a:latin typeface="Bembo"/>
                <a:cs typeface="Arial" pitchFamily="34" charset="0"/>
              </a:rPr>
              <a:t>Talent Review Process</a:t>
            </a:r>
          </a:p>
          <a:p>
            <a:pPr eaLnBrk="0" hangingPunct="0">
              <a:buSzPct val="100000"/>
              <a:buFontTx/>
              <a:buChar char="•"/>
            </a:pPr>
            <a:r>
              <a:rPr lang="en-US" sz="900" b="1">
                <a:latin typeface="Bembo"/>
                <a:cs typeface="Arial" pitchFamily="34" charset="0"/>
              </a:rPr>
              <a:t>Tools &amp; Training</a:t>
            </a:r>
          </a:p>
          <a:p>
            <a:pPr eaLnBrk="0" hangingPunct="0">
              <a:buSzPct val="100000"/>
              <a:buFontTx/>
              <a:buChar char="•"/>
            </a:pPr>
            <a:r>
              <a:rPr lang="en-US" sz="900" b="1">
                <a:latin typeface="Bembo"/>
                <a:cs typeface="Arial" pitchFamily="34" charset="0"/>
              </a:rPr>
              <a:t>Progress Measurement</a:t>
            </a:r>
          </a:p>
        </p:txBody>
      </p:sp>
      <p:sp>
        <p:nvSpPr>
          <p:cNvPr id="17431" name="AutoShape 42"/>
          <p:cNvSpPr>
            <a:spLocks noChangeArrowheads="1"/>
          </p:cNvSpPr>
          <p:nvPr/>
        </p:nvSpPr>
        <p:spPr bwMode="auto">
          <a:xfrm rot="16200000" flipH="1">
            <a:off x="1601788" y="6048375"/>
            <a:ext cx="939800" cy="184150"/>
          </a:xfrm>
          <a:prstGeom prst="rightArrow">
            <a:avLst>
              <a:gd name="adj1" fmla="val 50000"/>
              <a:gd name="adj2" fmla="val 152040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AutoShape 43"/>
          <p:cNvSpPr>
            <a:spLocks noChangeArrowheads="1"/>
          </p:cNvSpPr>
          <p:nvPr/>
        </p:nvSpPr>
        <p:spPr bwMode="auto">
          <a:xfrm rot="16200000" flipH="1">
            <a:off x="3163888" y="6048375"/>
            <a:ext cx="939800" cy="184150"/>
          </a:xfrm>
          <a:prstGeom prst="rightArrow">
            <a:avLst>
              <a:gd name="adj1" fmla="val 50000"/>
              <a:gd name="adj2" fmla="val 152040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AutoShape 44"/>
          <p:cNvSpPr>
            <a:spLocks noChangeArrowheads="1"/>
          </p:cNvSpPr>
          <p:nvPr/>
        </p:nvSpPr>
        <p:spPr bwMode="auto">
          <a:xfrm rot="16200000" flipH="1">
            <a:off x="6381750" y="6048375"/>
            <a:ext cx="939800" cy="184150"/>
          </a:xfrm>
          <a:prstGeom prst="rightArrow">
            <a:avLst>
              <a:gd name="adj1" fmla="val 50000"/>
              <a:gd name="adj2" fmla="val 152040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AutoShape 45"/>
          <p:cNvSpPr>
            <a:spLocks noChangeArrowheads="1"/>
          </p:cNvSpPr>
          <p:nvPr/>
        </p:nvSpPr>
        <p:spPr bwMode="auto">
          <a:xfrm rot="16200000" flipH="1">
            <a:off x="7867650" y="6048375"/>
            <a:ext cx="939800" cy="184150"/>
          </a:xfrm>
          <a:prstGeom prst="rightArrow">
            <a:avLst>
              <a:gd name="adj1" fmla="val 50000"/>
              <a:gd name="adj2" fmla="val 152040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5" name="AutoShape 46"/>
          <p:cNvSpPr>
            <a:spLocks noChangeArrowheads="1"/>
          </p:cNvSpPr>
          <p:nvPr/>
        </p:nvSpPr>
        <p:spPr bwMode="auto">
          <a:xfrm rot="16200000" flipH="1">
            <a:off x="5081588" y="2270125"/>
            <a:ext cx="234950" cy="177800"/>
          </a:xfrm>
          <a:prstGeom prst="rightArrow">
            <a:avLst>
              <a:gd name="adj1" fmla="val 50000"/>
              <a:gd name="adj2" fmla="val 39368"/>
            </a:avLst>
          </a:prstGeom>
          <a:solidFill>
            <a:srgbClr val="B5006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6" name="Rectangle 48"/>
          <p:cNvSpPr>
            <a:spLocks noChangeArrowheads="1"/>
          </p:cNvSpPr>
          <p:nvPr/>
        </p:nvSpPr>
        <p:spPr bwMode="auto">
          <a:xfrm>
            <a:off x="703263" y="2044700"/>
            <a:ext cx="71437" cy="4705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7" name="Rectangle 50"/>
          <p:cNvSpPr>
            <a:spLocks noChangeArrowheads="1"/>
          </p:cNvSpPr>
          <p:nvPr/>
        </p:nvSpPr>
        <p:spPr bwMode="auto">
          <a:xfrm>
            <a:off x="2617788" y="6646863"/>
            <a:ext cx="35496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latin typeface="Bembo"/>
                <a:cs typeface="Arial" pitchFamily="34" charset="0"/>
              </a:rPr>
              <a:t>System Management &amp; Support</a:t>
            </a:r>
          </a:p>
        </p:txBody>
      </p:sp>
      <p:sp>
        <p:nvSpPr>
          <p:cNvPr id="17438" name="Rectangle 51"/>
          <p:cNvSpPr txBox="1">
            <a:spLocks noChangeArrowheads="1"/>
          </p:cNvSpPr>
          <p:nvPr/>
        </p:nvSpPr>
        <p:spPr bwMode="auto">
          <a:xfrm>
            <a:off x="1163638" y="973138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ctr" eaLnBrk="0" hangingPunct="0"/>
            <a:r>
              <a:rPr lang="en-US">
                <a:solidFill>
                  <a:schemeClr val="tx2"/>
                </a:solidFill>
              </a:rPr>
              <a:t>Succession Management Overview</a:t>
            </a:r>
          </a:p>
        </p:txBody>
      </p:sp>
      <p:sp>
        <p:nvSpPr>
          <p:cNvPr id="17439" name="Rectangle 52"/>
          <p:cNvSpPr>
            <a:spLocks noChangeArrowheads="1"/>
          </p:cNvSpPr>
          <p:nvPr/>
        </p:nvSpPr>
        <p:spPr bwMode="auto">
          <a:xfrm>
            <a:off x="7353300" y="2847975"/>
            <a:ext cx="1657350" cy="1042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eaLnBrk="0" hangingPunct="0">
              <a:buSzPct val="100000"/>
              <a:buFontTx/>
              <a:buChar char="•"/>
            </a:pPr>
            <a:r>
              <a:rPr lang="en-US" sz="1400">
                <a:latin typeface="Bembo"/>
                <a:cs typeface="Arial" pitchFamily="34" charset="0"/>
              </a:rPr>
              <a:t>Senior</a:t>
            </a:r>
          </a:p>
          <a:p>
            <a:pPr eaLnBrk="0" hangingPunct="0">
              <a:buSzPct val="100000"/>
              <a:buFontTx/>
              <a:buChar char="•"/>
            </a:pPr>
            <a:r>
              <a:rPr lang="en-US" sz="1400">
                <a:latin typeface="Bembo"/>
                <a:cs typeface="Arial" pitchFamily="34" charset="0"/>
              </a:rPr>
              <a:t>Middle</a:t>
            </a:r>
          </a:p>
          <a:p>
            <a:pPr eaLnBrk="0" hangingPunct="0">
              <a:buSzPct val="100000"/>
              <a:buFontTx/>
              <a:buChar char="•"/>
            </a:pPr>
            <a:r>
              <a:rPr lang="en-US" sz="1400">
                <a:latin typeface="Bembo"/>
                <a:cs typeface="Arial" pitchFamily="34" charset="0"/>
              </a:rPr>
              <a:t>Entry</a:t>
            </a:r>
          </a:p>
        </p:txBody>
      </p:sp>
      <p:sp>
        <p:nvSpPr>
          <p:cNvPr id="17440" name="AutoShape 49"/>
          <p:cNvSpPr>
            <a:spLocks noChangeArrowheads="1"/>
          </p:cNvSpPr>
          <p:nvPr/>
        </p:nvSpPr>
        <p:spPr bwMode="auto">
          <a:xfrm>
            <a:off x="704850" y="1924050"/>
            <a:ext cx="800100" cy="161925"/>
          </a:xfrm>
          <a:prstGeom prst="rightArrow">
            <a:avLst>
              <a:gd name="adj1" fmla="val 50000"/>
              <a:gd name="adj2" fmla="val 147206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1" name="Rectangle 47"/>
          <p:cNvSpPr>
            <a:spLocks noChangeArrowheads="1"/>
          </p:cNvSpPr>
          <p:nvPr/>
        </p:nvSpPr>
        <p:spPr bwMode="auto">
          <a:xfrm>
            <a:off x="708025" y="6711950"/>
            <a:ext cx="742950" cy="76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35900" y="7288213"/>
            <a:ext cx="2119313" cy="5095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503D71D-D3C3-418C-A5FF-410C43F1A555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7312025"/>
            <a:ext cx="9652000" cy="2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4092575" y="7343775"/>
            <a:ext cx="1960563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919191"/>
                </a:solidFill>
                <a:latin typeface="Arial" pitchFamily="34" charset="0"/>
              </a:rPr>
              <a:t>Best Practice Institute</a:t>
            </a:r>
          </a:p>
        </p:txBody>
      </p:sp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275897" y="228600"/>
            <a:ext cx="9271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Models Continue to Evolve, Incorporating More TM and Business Processes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812800" y="2584450"/>
            <a:ext cx="20066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Lucida Sans" pitchFamily="34" charset="0"/>
              </a:rPr>
              <a:t>ORGANIZATIONAL</a:t>
            </a:r>
            <a:br>
              <a:rPr lang="en-US" sz="1400" b="1">
                <a:solidFill>
                  <a:schemeClr val="bg1"/>
                </a:solidFill>
                <a:latin typeface="Lucida Sans" pitchFamily="34" charset="0"/>
              </a:rPr>
            </a:br>
            <a:r>
              <a:rPr lang="en-US" sz="1400" b="1">
                <a:solidFill>
                  <a:schemeClr val="bg1"/>
                </a:solidFill>
                <a:latin typeface="Lucida Sans" pitchFamily="34" charset="0"/>
              </a:rPr>
              <a:t>STRATEGY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7323138" y="2584450"/>
            <a:ext cx="1746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Lucida Sans" pitchFamily="34" charset="0"/>
              </a:rPr>
              <a:t>IMPROVED</a:t>
            </a:r>
            <a:br>
              <a:rPr lang="en-US" sz="1400" b="1">
                <a:solidFill>
                  <a:schemeClr val="bg1"/>
                </a:solidFill>
                <a:latin typeface="Lucida Sans" pitchFamily="34" charset="0"/>
              </a:rPr>
            </a:br>
            <a:r>
              <a:rPr lang="en-US" sz="1400" b="1">
                <a:solidFill>
                  <a:schemeClr val="bg1"/>
                </a:solidFill>
                <a:latin typeface="Lucida Sans" pitchFamily="34" charset="0"/>
              </a:rPr>
              <a:t>PERFORMANCE</a:t>
            </a:r>
          </a:p>
        </p:txBody>
      </p:sp>
      <p:sp>
        <p:nvSpPr>
          <p:cNvPr id="58" name="AutoShape 18"/>
          <p:cNvSpPr>
            <a:spLocks noChangeArrowheads="1"/>
          </p:cNvSpPr>
          <p:nvPr/>
        </p:nvSpPr>
        <p:spPr bwMode="auto">
          <a:xfrm>
            <a:off x="3189288" y="4194175"/>
            <a:ext cx="6096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AutoShape 18"/>
          <p:cNvSpPr>
            <a:spLocks noChangeArrowheads="1"/>
          </p:cNvSpPr>
          <p:nvPr/>
        </p:nvSpPr>
        <p:spPr bwMode="auto">
          <a:xfrm>
            <a:off x="6056313" y="4194175"/>
            <a:ext cx="6096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56525" y="7285038"/>
            <a:ext cx="2119313" cy="5095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AB09681-FF61-4E8E-A687-CE8174D0131C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05" name="Rectangle 104"/>
          <p:cNvSpPr/>
          <p:nvPr/>
        </p:nvSpPr>
        <p:spPr>
          <a:xfrm>
            <a:off x="430469" y="1287770"/>
            <a:ext cx="9234488" cy="50292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Title 1"/>
          <p:cNvSpPr txBox="1">
            <a:spLocks/>
          </p:cNvSpPr>
          <p:nvPr/>
        </p:nvSpPr>
        <p:spPr bwMode="auto">
          <a:xfrm>
            <a:off x="759082" y="1440170"/>
            <a:ext cx="8229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2400" dirty="0" smtClean="0">
                <a:solidFill>
                  <a:schemeClr val="bg1"/>
                </a:solidFill>
              </a:rPr>
              <a:t>Best Practices in Talent Management 2011</a:t>
            </a:r>
          </a:p>
        </p:txBody>
      </p:sp>
      <p:sp>
        <p:nvSpPr>
          <p:cNvPr id="107" name="Freeform 16"/>
          <p:cNvSpPr>
            <a:spLocks/>
          </p:cNvSpPr>
          <p:nvPr/>
        </p:nvSpPr>
        <p:spPr bwMode="auto">
          <a:xfrm>
            <a:off x="1597282" y="6393170"/>
            <a:ext cx="6878638" cy="669925"/>
          </a:xfrm>
          <a:custGeom>
            <a:avLst/>
            <a:gdLst/>
            <a:ahLst/>
            <a:cxnLst>
              <a:cxn ang="0">
                <a:pos x="453" y="181"/>
              </a:cxn>
              <a:cxn ang="0">
                <a:pos x="4400" y="181"/>
              </a:cxn>
              <a:cxn ang="0">
                <a:pos x="4400" y="0"/>
              </a:cxn>
              <a:cxn ang="0">
                <a:pos x="4808" y="0"/>
              </a:cxn>
              <a:cxn ang="0">
                <a:pos x="4808" y="453"/>
              </a:cxn>
              <a:cxn ang="0">
                <a:pos x="0" y="453"/>
              </a:cxn>
              <a:cxn ang="0">
                <a:pos x="0" y="91"/>
              </a:cxn>
              <a:cxn ang="0">
                <a:pos x="0" y="0"/>
              </a:cxn>
              <a:cxn ang="0">
                <a:pos x="453" y="0"/>
              </a:cxn>
              <a:cxn ang="0">
                <a:pos x="453" y="181"/>
              </a:cxn>
            </a:cxnLst>
            <a:rect l="0" t="0" r="r" b="b"/>
            <a:pathLst>
              <a:path w="4808" h="453">
                <a:moveTo>
                  <a:pt x="453" y="181"/>
                </a:moveTo>
                <a:lnTo>
                  <a:pt x="4400" y="181"/>
                </a:lnTo>
                <a:lnTo>
                  <a:pt x="4400" y="0"/>
                </a:lnTo>
                <a:lnTo>
                  <a:pt x="4808" y="0"/>
                </a:lnTo>
                <a:lnTo>
                  <a:pt x="4808" y="453"/>
                </a:lnTo>
                <a:lnTo>
                  <a:pt x="0" y="453"/>
                </a:lnTo>
                <a:lnTo>
                  <a:pt x="0" y="91"/>
                </a:lnTo>
                <a:lnTo>
                  <a:pt x="0" y="0"/>
                </a:lnTo>
                <a:lnTo>
                  <a:pt x="453" y="0"/>
                </a:lnTo>
                <a:lnTo>
                  <a:pt x="453" y="18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Text Box 17"/>
          <p:cNvSpPr txBox="1">
            <a:spLocks noChangeArrowheads="1"/>
          </p:cNvSpPr>
          <p:nvPr/>
        </p:nvSpPr>
        <p:spPr bwMode="auto">
          <a:xfrm>
            <a:off x="2483107" y="6697970"/>
            <a:ext cx="5451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Lucida Sans" pitchFamily="34" charset="0"/>
              </a:rPr>
              <a:t>RESEARCH BASED FOUNDATION</a:t>
            </a:r>
          </a:p>
        </p:txBody>
      </p:sp>
      <p:sp>
        <p:nvSpPr>
          <p:cNvPr id="109" name="Text Box 20"/>
          <p:cNvSpPr txBox="1">
            <a:spLocks noChangeArrowheads="1"/>
          </p:cNvSpPr>
          <p:nvPr/>
        </p:nvSpPr>
        <p:spPr bwMode="auto">
          <a:xfrm>
            <a:off x="911482" y="2897495"/>
            <a:ext cx="1870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Lucida Sans" pitchFamily="34" charset="0"/>
              </a:rPr>
              <a:t>ORGANIZATIONAL</a:t>
            </a:r>
            <a:br>
              <a:rPr lang="en-US" sz="1400" b="1">
                <a:solidFill>
                  <a:schemeClr val="bg1"/>
                </a:solidFill>
                <a:latin typeface="Lucida Sans" pitchFamily="34" charset="0"/>
              </a:rPr>
            </a:br>
            <a:r>
              <a:rPr lang="en-US" sz="1400" b="1">
                <a:solidFill>
                  <a:schemeClr val="bg1"/>
                </a:solidFill>
                <a:latin typeface="Lucida Sans" pitchFamily="34" charset="0"/>
              </a:rPr>
              <a:t>STRATEGY</a:t>
            </a:r>
          </a:p>
        </p:txBody>
      </p:sp>
      <p:sp>
        <p:nvSpPr>
          <p:cNvPr id="110" name="Text Box 22"/>
          <p:cNvSpPr txBox="1">
            <a:spLocks noChangeArrowheads="1"/>
          </p:cNvSpPr>
          <p:nvPr/>
        </p:nvSpPr>
        <p:spPr bwMode="auto">
          <a:xfrm>
            <a:off x="7236082" y="2897495"/>
            <a:ext cx="1568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Lucida Sans" pitchFamily="34" charset="0"/>
              </a:rPr>
              <a:t>IMPROVED</a:t>
            </a:r>
            <a:br>
              <a:rPr lang="en-US" sz="1400" b="1">
                <a:solidFill>
                  <a:schemeClr val="bg1"/>
                </a:solidFill>
                <a:latin typeface="Lucida Sans" pitchFamily="34" charset="0"/>
              </a:rPr>
            </a:br>
            <a:r>
              <a:rPr lang="en-US" sz="1400" b="1">
                <a:solidFill>
                  <a:schemeClr val="bg1"/>
                </a:solidFill>
                <a:latin typeface="Lucida Sans" pitchFamily="34" charset="0"/>
              </a:rPr>
              <a:t>PERFORMANCE</a:t>
            </a:r>
          </a:p>
        </p:txBody>
      </p:sp>
      <p:sp>
        <p:nvSpPr>
          <p:cNvPr id="111" name="TextBox 32"/>
          <p:cNvSpPr txBox="1">
            <a:spLocks noChangeArrowheads="1"/>
          </p:cNvSpPr>
          <p:nvPr/>
        </p:nvSpPr>
        <p:spPr bwMode="auto">
          <a:xfrm>
            <a:off x="4359924" y="5780593"/>
            <a:ext cx="11993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28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alpha val="49000"/>
                  </a:schemeClr>
                </a:solidFill>
              </a:rPr>
              <a:t>Engagement</a:t>
            </a:r>
          </a:p>
        </p:txBody>
      </p:sp>
      <p:sp>
        <p:nvSpPr>
          <p:cNvPr id="112" name="TextBox 33"/>
          <p:cNvSpPr txBox="1">
            <a:spLocks noChangeArrowheads="1"/>
          </p:cNvSpPr>
          <p:nvPr/>
        </p:nvSpPr>
        <p:spPr bwMode="auto">
          <a:xfrm>
            <a:off x="6778882" y="5326370"/>
            <a:ext cx="663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28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alpha val="49000"/>
                  </a:schemeClr>
                </a:solidFill>
              </a:rPr>
              <a:t>Agility</a:t>
            </a:r>
          </a:p>
        </p:txBody>
      </p:sp>
      <p:sp>
        <p:nvSpPr>
          <p:cNvPr id="113" name="TextBox 34"/>
          <p:cNvSpPr txBox="1">
            <a:spLocks noChangeArrowheads="1"/>
          </p:cNvSpPr>
          <p:nvPr/>
        </p:nvSpPr>
        <p:spPr bwMode="auto">
          <a:xfrm>
            <a:off x="2359282" y="5326370"/>
            <a:ext cx="701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28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alpha val="49000"/>
                  </a:schemeClr>
                </a:solidFill>
              </a:rPr>
              <a:t>Speed</a:t>
            </a:r>
          </a:p>
        </p:txBody>
      </p:sp>
      <p:sp>
        <p:nvSpPr>
          <p:cNvPr id="114" name="TextBox 35"/>
          <p:cNvSpPr txBox="1">
            <a:spLocks noChangeArrowheads="1"/>
          </p:cNvSpPr>
          <p:nvPr/>
        </p:nvSpPr>
        <p:spPr bwMode="auto">
          <a:xfrm>
            <a:off x="3217110" y="6316970"/>
            <a:ext cx="34596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28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tx1">
                    <a:alpha val="40000"/>
                  </a:schemeClr>
                </a:solidFill>
              </a:rPr>
              <a:t>Scenario Planning/Planned Improvisation</a:t>
            </a:r>
          </a:p>
        </p:txBody>
      </p:sp>
      <p:sp>
        <p:nvSpPr>
          <p:cNvPr id="115" name="TextBox 37"/>
          <p:cNvSpPr txBox="1">
            <a:spLocks noChangeArrowheads="1"/>
          </p:cNvSpPr>
          <p:nvPr/>
        </p:nvSpPr>
        <p:spPr bwMode="auto">
          <a:xfrm>
            <a:off x="6931282" y="2278370"/>
            <a:ext cx="1239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28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alpha val="49000"/>
                  </a:schemeClr>
                </a:solidFill>
              </a:rPr>
              <a:t>Accelerated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>
                    <a:alpha val="49000"/>
                  </a:schemeClr>
                </a:solidFill>
              </a:rPr>
              <a:t>Development</a:t>
            </a:r>
          </a:p>
        </p:txBody>
      </p:sp>
      <p:sp>
        <p:nvSpPr>
          <p:cNvPr id="116" name="TextBox 39"/>
          <p:cNvSpPr txBox="1">
            <a:spLocks noChangeArrowheads="1"/>
          </p:cNvSpPr>
          <p:nvPr/>
        </p:nvSpPr>
        <p:spPr bwMode="auto">
          <a:xfrm>
            <a:off x="1292482" y="3497570"/>
            <a:ext cx="1090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28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alpha val="49000"/>
                  </a:schemeClr>
                </a:solidFill>
              </a:rPr>
              <a:t>Business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>
                    <a:alpha val="49000"/>
                  </a:schemeClr>
                </a:solidFill>
              </a:rPr>
              <a:t>Constraints</a:t>
            </a:r>
          </a:p>
        </p:txBody>
      </p:sp>
      <p:sp>
        <p:nvSpPr>
          <p:cNvPr id="117" name="TextBox 40"/>
          <p:cNvSpPr txBox="1">
            <a:spLocks noChangeArrowheads="1"/>
          </p:cNvSpPr>
          <p:nvPr/>
        </p:nvSpPr>
        <p:spPr bwMode="auto">
          <a:xfrm>
            <a:off x="987682" y="2278370"/>
            <a:ext cx="18485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28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alpha val="49000"/>
                  </a:schemeClr>
                </a:solidFill>
              </a:rPr>
              <a:t>Business Complexity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>
                    <a:alpha val="49000"/>
                  </a:schemeClr>
                </a:solidFill>
              </a:rPr>
              <a:t>New Markets</a:t>
            </a:r>
          </a:p>
        </p:txBody>
      </p:sp>
      <p:sp>
        <p:nvSpPr>
          <p:cNvPr id="118" name="TextBox 41"/>
          <p:cNvSpPr txBox="1">
            <a:spLocks noChangeArrowheads="1"/>
          </p:cNvSpPr>
          <p:nvPr/>
        </p:nvSpPr>
        <p:spPr bwMode="auto">
          <a:xfrm>
            <a:off x="4195511" y="7026473"/>
            <a:ext cx="13321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HR Analytics </a:t>
            </a:r>
          </a:p>
        </p:txBody>
      </p:sp>
      <p:grpSp>
        <p:nvGrpSpPr>
          <p:cNvPr id="119" name="Group 46"/>
          <p:cNvGrpSpPr>
            <a:grpSpLocks/>
          </p:cNvGrpSpPr>
          <p:nvPr/>
        </p:nvGrpSpPr>
        <p:grpSpPr bwMode="auto">
          <a:xfrm>
            <a:off x="528895" y="2202170"/>
            <a:ext cx="8967787" cy="3806825"/>
            <a:chOff x="74877" y="914400"/>
            <a:chExt cx="8967442" cy="3806824"/>
          </a:xfrm>
        </p:grpSpPr>
        <p:grpSp>
          <p:nvGrpSpPr>
            <p:cNvPr id="120" name="Group 53"/>
            <p:cNvGrpSpPr>
              <a:grpSpLocks/>
            </p:cNvGrpSpPr>
            <p:nvPr/>
          </p:nvGrpSpPr>
          <p:grpSpPr bwMode="auto">
            <a:xfrm>
              <a:off x="1600200" y="914400"/>
              <a:ext cx="5630262" cy="3806824"/>
              <a:chOff x="1524000" y="982663"/>
              <a:chExt cx="5867400" cy="3967162"/>
            </a:xfrm>
          </p:grpSpPr>
          <p:sp>
            <p:nvSpPr>
              <p:cNvPr id="127" name="Rounded Rectangle 126"/>
              <p:cNvSpPr/>
              <p:nvPr/>
            </p:nvSpPr>
            <p:spPr>
              <a:xfrm>
                <a:off x="3658260" y="1474009"/>
                <a:ext cx="1675806" cy="761007"/>
              </a:xfrm>
              <a:prstGeom prst="roundRect">
                <a:avLst/>
              </a:prstGeom>
              <a:solidFill>
                <a:schemeClr val="accent4">
                  <a:lumMod val="5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/>
                  <a:t>Sustainable </a:t>
                </a:r>
                <a:br>
                  <a:rPr lang="en-US" sz="1400" dirty="0"/>
                </a:br>
                <a:r>
                  <a:rPr lang="en-US" sz="1400" dirty="0"/>
                  <a:t>Competitive</a:t>
                </a:r>
                <a:br>
                  <a:rPr lang="en-US" sz="1400" dirty="0"/>
                </a:br>
                <a:r>
                  <a:rPr lang="en-US" sz="1400" dirty="0"/>
                  <a:t>Advantage</a:t>
                </a:r>
              </a:p>
            </p:txBody>
          </p:sp>
          <p:sp>
            <p:nvSpPr>
              <p:cNvPr id="128" name="AutoShape 18"/>
              <p:cNvSpPr>
                <a:spLocks noChangeArrowheads="1"/>
              </p:cNvSpPr>
              <p:nvPr/>
            </p:nvSpPr>
            <p:spPr bwMode="auto">
              <a:xfrm>
                <a:off x="2743200" y="3225800"/>
                <a:ext cx="609600" cy="457200"/>
              </a:xfrm>
              <a:prstGeom prst="rightArrow">
                <a:avLst>
                  <a:gd name="adj1" fmla="val 50000"/>
                  <a:gd name="adj2" fmla="val 41667"/>
                </a:avLst>
              </a:prstGeom>
              <a:solidFill>
                <a:schemeClr val="bg1">
                  <a:alpha val="50195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9" name="Curved Down Arrow 128"/>
              <p:cNvSpPr/>
              <p:nvPr/>
            </p:nvSpPr>
            <p:spPr>
              <a:xfrm rot="18117170">
                <a:off x="1477022" y="1744512"/>
                <a:ext cx="2362430" cy="838730"/>
              </a:xfrm>
              <a:prstGeom prst="curvedDownArrow">
                <a:avLst/>
              </a:prstGeom>
              <a:solidFill>
                <a:schemeClr val="bg1">
                  <a:alpha val="5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Rounded Rectangle 129"/>
              <p:cNvSpPr/>
              <p:nvPr/>
            </p:nvSpPr>
            <p:spPr>
              <a:xfrm>
                <a:off x="1524214" y="3073778"/>
                <a:ext cx="1219219" cy="761007"/>
              </a:xfrm>
              <a:prstGeom prst="roundRect">
                <a:avLst/>
              </a:prstGeom>
              <a:solidFill>
                <a:schemeClr val="accent4">
                  <a:lumMod val="5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/>
                  <a:t>Talent Strategy</a:t>
                </a:r>
              </a:p>
            </p:txBody>
          </p:sp>
          <p:sp>
            <p:nvSpPr>
              <p:cNvPr id="131" name="Curved Down Arrow 130"/>
              <p:cNvSpPr/>
              <p:nvPr/>
            </p:nvSpPr>
            <p:spPr>
              <a:xfrm rot="3482830" flipH="1">
                <a:off x="5134677" y="1744513"/>
                <a:ext cx="2362430" cy="838729"/>
              </a:xfrm>
              <a:prstGeom prst="curvedDownArrow">
                <a:avLst/>
              </a:prstGeom>
              <a:solidFill>
                <a:schemeClr val="bg1">
                  <a:alpha val="5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ounded Rectangle 131"/>
              <p:cNvSpPr/>
              <p:nvPr/>
            </p:nvSpPr>
            <p:spPr>
              <a:xfrm>
                <a:off x="6248892" y="3073778"/>
                <a:ext cx="1143121" cy="761007"/>
              </a:xfrm>
              <a:prstGeom prst="roundRect">
                <a:avLst/>
              </a:prstGeom>
              <a:solidFill>
                <a:schemeClr val="accent4">
                  <a:lumMod val="5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/>
                  <a:t>Superior Talent </a:t>
                </a:r>
              </a:p>
            </p:txBody>
          </p:sp>
          <p:sp>
            <p:nvSpPr>
              <p:cNvPr id="133" name="AutoShape 18"/>
              <p:cNvSpPr>
                <a:spLocks noChangeArrowheads="1"/>
              </p:cNvSpPr>
              <p:nvPr/>
            </p:nvSpPr>
            <p:spPr bwMode="auto">
              <a:xfrm>
                <a:off x="5610225" y="3225800"/>
                <a:ext cx="609600" cy="457200"/>
              </a:xfrm>
              <a:prstGeom prst="rightArrow">
                <a:avLst>
                  <a:gd name="adj1" fmla="val 50000"/>
                  <a:gd name="adj2" fmla="val 41667"/>
                </a:avLst>
              </a:prstGeom>
              <a:solidFill>
                <a:schemeClr val="bg1">
                  <a:alpha val="50195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134" name="Group 121"/>
              <p:cNvGrpSpPr>
                <a:grpSpLocks/>
              </p:cNvGrpSpPr>
              <p:nvPr/>
            </p:nvGrpSpPr>
            <p:grpSpPr bwMode="auto">
              <a:xfrm>
                <a:off x="2590800" y="1981200"/>
                <a:ext cx="1127125" cy="1127125"/>
                <a:chOff x="1149348" y="660385"/>
                <a:chExt cx="1127124" cy="1127124"/>
              </a:xfrm>
            </p:grpSpPr>
            <p:sp>
              <p:nvSpPr>
                <p:cNvPr id="147" name="Oval 146"/>
                <p:cNvSpPr/>
                <p:nvPr/>
              </p:nvSpPr>
              <p:spPr>
                <a:xfrm>
                  <a:off x="1149786" y="661083"/>
                  <a:ext cx="1126576" cy="1126621"/>
                </a:xfrm>
                <a:prstGeom prst="ellips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alpha val="50000"/>
                    <a:hueOff val="4681519"/>
                    <a:satOff val="-5839"/>
                    <a:lumOff val="1373"/>
                    <a:alphaOff val="0"/>
                  </a:schemeClr>
                </a:fillRef>
                <a:effectRef idx="0">
                  <a:schemeClr val="accent2">
                    <a:alpha val="50000"/>
                    <a:hueOff val="4681519"/>
                    <a:satOff val="-5839"/>
                    <a:lumOff val="1373"/>
                    <a:alphaOff val="0"/>
                  </a:schemeClr>
                </a:effectRef>
                <a:fontRef idx="minor">
                  <a:schemeClr val="tx1"/>
                </a:fontRef>
              </p:style>
            </p:sp>
            <p:sp>
              <p:nvSpPr>
                <p:cNvPr id="148" name="Oval 4"/>
                <p:cNvSpPr/>
                <p:nvPr/>
              </p:nvSpPr>
              <p:spPr>
                <a:xfrm>
                  <a:off x="1315215" y="826519"/>
                  <a:ext cx="795716" cy="795748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lIns="13970" tIns="13970" rIns="13970" bIns="13970" spcCol="1270" anchor="ctr"/>
                <a:lstStyle/>
                <a:p>
                  <a:pPr algn="ctr" defTabSz="488950" fontAlgn="auto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n-US" sz="1100">
                      <a:solidFill>
                        <a:schemeClr val="bg1"/>
                      </a:solidFill>
                    </a:rPr>
                    <a:t>Selection </a:t>
                  </a:r>
                  <a:r>
                    <a:rPr lang="en-US" sz="1100" dirty="0">
                      <a:solidFill>
                        <a:schemeClr val="bg1"/>
                      </a:solidFill>
                    </a:rPr>
                    <a:t>System</a:t>
                  </a:r>
                </a:p>
              </p:txBody>
            </p:sp>
          </p:grpSp>
          <p:grpSp>
            <p:nvGrpSpPr>
              <p:cNvPr id="135" name="Group 124"/>
              <p:cNvGrpSpPr>
                <a:grpSpLocks/>
              </p:cNvGrpSpPr>
              <p:nvPr/>
            </p:nvGrpSpPr>
            <p:grpSpPr bwMode="auto">
              <a:xfrm>
                <a:off x="5264150" y="2000250"/>
                <a:ext cx="1127125" cy="1127125"/>
                <a:chOff x="3838166" y="660421"/>
                <a:chExt cx="1127124" cy="1127124"/>
              </a:xfrm>
            </p:grpSpPr>
            <p:sp>
              <p:nvSpPr>
                <p:cNvPr id="145" name="Oval 144"/>
                <p:cNvSpPr/>
                <p:nvPr/>
              </p:nvSpPr>
              <p:spPr>
                <a:xfrm>
                  <a:off x="3838601" y="660268"/>
                  <a:ext cx="1126576" cy="1126620"/>
                </a:xfrm>
                <a:prstGeom prst="ellips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alpha val="50000"/>
                    <a:hueOff val="2340759"/>
                    <a:satOff val="-2919"/>
                    <a:lumOff val="686"/>
                    <a:alphaOff val="0"/>
                  </a:schemeClr>
                </a:fillRef>
                <a:effectRef idx="0">
                  <a:schemeClr val="accent2">
                    <a:alpha val="50000"/>
                    <a:hueOff val="2340759"/>
                    <a:satOff val="-2919"/>
                    <a:lumOff val="686"/>
                    <a:alphaOff val="0"/>
                  </a:schemeClr>
                </a:effectRef>
                <a:fontRef idx="minor">
                  <a:schemeClr val="tx1"/>
                </a:fontRef>
              </p:style>
            </p:sp>
            <p:sp>
              <p:nvSpPr>
                <p:cNvPr id="146" name="Oval 4"/>
                <p:cNvSpPr/>
                <p:nvPr/>
              </p:nvSpPr>
              <p:spPr>
                <a:xfrm>
                  <a:off x="3989141" y="825704"/>
                  <a:ext cx="858581" cy="79574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lIns="13970" tIns="13970" rIns="13970" bIns="13970" spcCol="1270" anchor="ctr"/>
                <a:lstStyle/>
                <a:p>
                  <a:pPr algn="ctr" defTabSz="488950" fontAlgn="auto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n-US" sz="1100" dirty="0">
                      <a:solidFill>
                        <a:schemeClr val="bg1"/>
                      </a:solidFill>
                    </a:rPr>
                    <a:t>Succession Management System</a:t>
                  </a:r>
                </a:p>
              </p:txBody>
            </p:sp>
          </p:grpSp>
          <p:grpSp>
            <p:nvGrpSpPr>
              <p:cNvPr id="136" name="Group 127"/>
              <p:cNvGrpSpPr>
                <a:grpSpLocks/>
              </p:cNvGrpSpPr>
              <p:nvPr/>
            </p:nvGrpSpPr>
            <p:grpSpPr bwMode="auto">
              <a:xfrm>
                <a:off x="5081588" y="3810000"/>
                <a:ext cx="1127125" cy="1127125"/>
                <a:chOff x="3752862" y="2346307"/>
                <a:chExt cx="1127124" cy="1127124"/>
              </a:xfrm>
            </p:grpSpPr>
            <p:sp>
              <p:nvSpPr>
                <p:cNvPr id="143" name="Oval 142"/>
                <p:cNvSpPr/>
                <p:nvPr/>
              </p:nvSpPr>
              <p:spPr>
                <a:xfrm>
                  <a:off x="3753886" y="2346277"/>
                  <a:ext cx="1126576" cy="1126620"/>
                </a:xfrm>
                <a:prstGeom prst="ellips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alpha val="50000"/>
                    <a:hueOff val="1170380"/>
                    <a:satOff val="-1460"/>
                    <a:lumOff val="343"/>
                    <a:alphaOff val="0"/>
                  </a:schemeClr>
                </a:fillRef>
                <a:effectRef idx="0">
                  <a:schemeClr val="accent2">
                    <a:alpha val="50000"/>
                    <a:hueOff val="1170380"/>
                    <a:satOff val="-1460"/>
                    <a:lumOff val="343"/>
                    <a:alphaOff val="0"/>
                  </a:schemeClr>
                </a:effectRef>
                <a:fontRef idx="minor">
                  <a:schemeClr val="tx1"/>
                </a:fontRef>
              </p:style>
            </p:sp>
            <p:sp>
              <p:nvSpPr>
                <p:cNvPr id="144" name="Oval 4"/>
                <p:cNvSpPr/>
                <p:nvPr/>
              </p:nvSpPr>
              <p:spPr>
                <a:xfrm>
                  <a:off x="3881267" y="2511713"/>
                  <a:ext cx="881741" cy="79574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lIns="13970" tIns="13970" rIns="13970" bIns="13970" spcCol="1270" anchor="ctr"/>
                <a:lstStyle/>
                <a:p>
                  <a:pPr algn="ctr" defTabSz="488950" fontAlgn="auto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n-US" sz="1100" dirty="0">
                      <a:solidFill>
                        <a:schemeClr val="bg1"/>
                      </a:solidFill>
                    </a:rPr>
                    <a:t>Leadership Development System</a:t>
                  </a:r>
                </a:p>
              </p:txBody>
            </p:sp>
          </p:grpSp>
          <p:grpSp>
            <p:nvGrpSpPr>
              <p:cNvPr id="137" name="Group 130"/>
              <p:cNvGrpSpPr>
                <a:grpSpLocks/>
              </p:cNvGrpSpPr>
              <p:nvPr/>
            </p:nvGrpSpPr>
            <p:grpSpPr bwMode="auto">
              <a:xfrm>
                <a:off x="2800350" y="3822700"/>
                <a:ext cx="1127125" cy="1127125"/>
                <a:chOff x="1285892" y="2422547"/>
                <a:chExt cx="1127124" cy="1127124"/>
              </a:xfrm>
            </p:grpSpPr>
            <p:sp>
              <p:nvSpPr>
                <p:cNvPr id="141" name="Oval 140"/>
                <p:cNvSpPr/>
                <p:nvPr/>
              </p:nvSpPr>
              <p:spPr>
                <a:xfrm>
                  <a:off x="1286875" y="2423051"/>
                  <a:ext cx="1126577" cy="1126620"/>
                </a:xfrm>
                <a:prstGeom prst="ellips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alpha val="50000"/>
                    <a:hueOff val="3511139"/>
                    <a:satOff val="-4379"/>
                    <a:lumOff val="1030"/>
                    <a:alphaOff val="0"/>
                  </a:schemeClr>
                </a:fillRef>
                <a:effectRef idx="0">
                  <a:schemeClr val="accent2">
                    <a:alpha val="50000"/>
                    <a:hueOff val="3511139"/>
                    <a:satOff val="-4379"/>
                    <a:lumOff val="1030"/>
                    <a:alphaOff val="0"/>
                  </a:schemeClr>
                </a:effectRef>
                <a:fontRef idx="minor">
                  <a:schemeClr val="tx1"/>
                </a:fontRef>
              </p:style>
            </p:sp>
            <p:sp>
              <p:nvSpPr>
                <p:cNvPr id="142" name="Oval 4"/>
                <p:cNvSpPr/>
                <p:nvPr/>
              </p:nvSpPr>
              <p:spPr>
                <a:xfrm>
                  <a:off x="1452304" y="2588488"/>
                  <a:ext cx="795717" cy="79574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lIns="13970" tIns="13970" rIns="13970" bIns="13970" spcCol="1270" anchor="ctr"/>
                <a:lstStyle/>
                <a:p>
                  <a:pPr algn="ctr" defTabSz="488950" fontAlgn="auto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n-US" sz="1100" dirty="0">
                      <a:solidFill>
                        <a:schemeClr val="bg1"/>
                      </a:solidFill>
                    </a:rPr>
                    <a:t>Performance and Reward System</a:t>
                  </a:r>
                </a:p>
              </p:txBody>
            </p:sp>
          </p:grpSp>
          <p:grpSp>
            <p:nvGrpSpPr>
              <p:cNvPr id="138" name="Group 133"/>
              <p:cNvGrpSpPr>
                <a:grpSpLocks/>
              </p:cNvGrpSpPr>
              <p:nvPr/>
            </p:nvGrpSpPr>
            <p:grpSpPr bwMode="auto">
              <a:xfrm>
                <a:off x="3352800" y="2619375"/>
                <a:ext cx="2254250" cy="1524000"/>
                <a:chOff x="1920875" y="1269995"/>
                <a:chExt cx="2254249" cy="1524008"/>
              </a:xfrm>
            </p:grpSpPr>
            <p:sp>
              <p:nvSpPr>
                <p:cNvPr id="139" name="Oval 138"/>
                <p:cNvSpPr/>
                <p:nvPr/>
              </p:nvSpPr>
              <p:spPr>
                <a:xfrm>
                  <a:off x="1921944" y="1269448"/>
                  <a:ext cx="2253155" cy="1525330"/>
                </a:xfrm>
                <a:prstGeom prst="ellips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alpha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</p:sp>
            <p:sp>
              <p:nvSpPr>
                <p:cNvPr id="140" name="Oval 4"/>
                <p:cNvSpPr/>
                <p:nvPr/>
              </p:nvSpPr>
              <p:spPr>
                <a:xfrm>
                  <a:off x="2198213" y="1469626"/>
                  <a:ext cx="1694002" cy="107865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lIns="30480" tIns="30480" rIns="30480" bIns="30480" spcCol="1270" anchor="ctr"/>
                <a:lstStyle/>
                <a:p>
                  <a:pPr algn="ctr" defTabSz="1066800" fontAlgn="auto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n-US" sz="2400" dirty="0">
                      <a:solidFill>
                        <a:schemeClr val="bg1"/>
                      </a:solidFill>
                    </a:rPr>
                    <a:t>Talent Architecture</a:t>
                  </a:r>
                </a:p>
              </p:txBody>
            </p:sp>
          </p:grpSp>
        </p:grpSp>
        <p:sp>
          <p:nvSpPr>
            <p:cNvPr id="121" name="TextBox 36"/>
            <p:cNvSpPr txBox="1">
              <a:spLocks noChangeArrowheads="1"/>
            </p:cNvSpPr>
            <p:nvPr/>
          </p:nvSpPr>
          <p:spPr bwMode="auto">
            <a:xfrm>
              <a:off x="7716401" y="2915920"/>
              <a:ext cx="1042273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b="1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Improved</a:t>
              </a:r>
            </a:p>
            <a:p>
              <a:pPr algn="ctr">
                <a:defRPr/>
              </a:pPr>
              <a:r>
                <a:rPr lang="en-US" sz="1400" b="1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Business</a:t>
              </a:r>
            </a:p>
            <a:p>
              <a:pPr algn="ctr">
                <a:defRPr/>
              </a:pPr>
              <a:r>
                <a:rPr lang="en-US" sz="1400" b="1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Results</a:t>
              </a:r>
            </a:p>
          </p:txBody>
        </p:sp>
        <p:sp>
          <p:nvSpPr>
            <p:cNvPr id="122" name="TextBox 38"/>
            <p:cNvSpPr txBox="1">
              <a:spLocks noChangeArrowheads="1"/>
            </p:cNvSpPr>
            <p:nvPr/>
          </p:nvSpPr>
          <p:spPr bwMode="auto">
            <a:xfrm>
              <a:off x="76200" y="2971800"/>
              <a:ext cx="112556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b="1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Workforce</a:t>
              </a:r>
            </a:p>
            <a:p>
              <a:pPr algn="ctr">
                <a:defRPr/>
              </a:pPr>
              <a:r>
                <a:rPr lang="en-US" sz="1400" b="1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Planning</a:t>
              </a:r>
            </a:p>
          </p:txBody>
        </p:sp>
        <p:sp>
          <p:nvSpPr>
            <p:cNvPr id="123" name="AutoShape 18"/>
            <p:cNvSpPr>
              <a:spLocks noChangeArrowheads="1"/>
            </p:cNvSpPr>
            <p:nvPr/>
          </p:nvSpPr>
          <p:spPr bwMode="auto">
            <a:xfrm>
              <a:off x="1143000" y="3124200"/>
              <a:ext cx="381000" cy="304800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bg1">
                <a:alpha val="50195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4" name="Circular Arrow 123"/>
            <p:cNvSpPr/>
            <p:nvPr/>
          </p:nvSpPr>
          <p:spPr>
            <a:xfrm rot="16725424" flipH="1">
              <a:off x="79618" y="1976458"/>
              <a:ext cx="1065213" cy="1074696"/>
            </a:xfrm>
            <a:prstGeom prst="circularArrow">
              <a:avLst/>
            </a:prstGeom>
            <a:solidFill>
              <a:schemeClr val="bg1">
                <a:alpha val="5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5" name="AutoShape 18"/>
            <p:cNvSpPr>
              <a:spLocks noChangeArrowheads="1"/>
            </p:cNvSpPr>
            <p:nvPr/>
          </p:nvSpPr>
          <p:spPr bwMode="auto">
            <a:xfrm>
              <a:off x="7315200" y="3124200"/>
              <a:ext cx="381000" cy="304800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bg1">
                <a:alpha val="50195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6" name="Circular Arrow 125"/>
            <p:cNvSpPr/>
            <p:nvPr/>
          </p:nvSpPr>
          <p:spPr>
            <a:xfrm rot="4657936" flipH="1">
              <a:off x="7972366" y="1927245"/>
              <a:ext cx="1065212" cy="1074696"/>
            </a:xfrm>
            <a:prstGeom prst="circularArrow">
              <a:avLst/>
            </a:prstGeom>
            <a:solidFill>
              <a:schemeClr val="bg1">
                <a:alpha val="5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58" grpId="0" animBg="1"/>
      <p:bldP spid="63" grpId="0" animBg="1"/>
      <p:bldP spid="108" grpId="0"/>
      <p:bldP spid="109" grpId="0"/>
      <p:bldP spid="1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7312025"/>
            <a:ext cx="9652000" cy="2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4092575" y="7343775"/>
            <a:ext cx="1960563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919191"/>
                </a:solidFill>
                <a:latin typeface="Arial" pitchFamily="34" charset="0"/>
              </a:rPr>
              <a:t>Best Practice Institute</a:t>
            </a:r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271463" y="227013"/>
            <a:ext cx="1965325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MODEL</a:t>
            </a:r>
          </a:p>
        </p:txBody>
      </p:sp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307975" y="533400"/>
            <a:ext cx="927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Based on our Recent Research, BPI Designed a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Model That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Addresses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Integrated Talent Management from a Business Strategy Standpoint</a:t>
            </a:r>
          </a:p>
        </p:txBody>
      </p:sp>
      <p:sp>
        <p:nvSpPr>
          <p:cNvPr id="19462" name="TextBox 2"/>
          <p:cNvSpPr txBox="1">
            <a:spLocks noChangeArrowheads="1"/>
          </p:cNvSpPr>
          <p:nvPr/>
        </p:nvSpPr>
        <p:spPr bwMode="auto">
          <a:xfrm>
            <a:off x="2309813" y="1600200"/>
            <a:ext cx="60309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Arial" pitchFamily="34" charset="0"/>
                <a:cs typeface="Arial" pitchFamily="34" charset="0"/>
              </a:rPr>
              <a:t>Elements of BPI Integrated Talent Management Model</a:t>
            </a:r>
          </a:p>
        </p:txBody>
      </p:sp>
      <p:sp>
        <p:nvSpPr>
          <p:cNvPr id="4" name="Oval 3"/>
          <p:cNvSpPr/>
          <p:nvPr/>
        </p:nvSpPr>
        <p:spPr>
          <a:xfrm>
            <a:off x="720350" y="2243340"/>
            <a:ext cx="1514234" cy="1471334"/>
          </a:xfrm>
          <a:prstGeom prst="ellipse">
            <a:avLst/>
          </a:prstGeom>
          <a:solidFill>
            <a:srgbClr val="C15B0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532188" y="4241603"/>
            <a:ext cx="1582114" cy="1635806"/>
          </a:xfrm>
          <a:prstGeom prst="ellipse">
            <a:avLst/>
          </a:prstGeom>
          <a:solidFill>
            <a:srgbClr val="C15B0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078126" y="4135800"/>
            <a:ext cx="1563474" cy="1577869"/>
          </a:xfrm>
          <a:prstGeom prst="ellipse">
            <a:avLst/>
          </a:prstGeom>
          <a:solidFill>
            <a:srgbClr val="C15B0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8085907" y="2053311"/>
            <a:ext cx="1639368" cy="1582093"/>
          </a:xfrm>
          <a:prstGeom prst="ellipse">
            <a:avLst/>
          </a:prstGeom>
          <a:solidFill>
            <a:srgbClr val="C15B0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473066" y="5274256"/>
            <a:ext cx="1713013" cy="1645652"/>
          </a:xfrm>
          <a:prstGeom prst="ellipse">
            <a:avLst/>
          </a:prstGeom>
          <a:solidFill>
            <a:srgbClr val="C15B0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438179" y="2111228"/>
            <a:ext cx="1635194" cy="1682318"/>
          </a:xfrm>
          <a:prstGeom prst="ellipse">
            <a:avLst/>
          </a:prstGeom>
          <a:solidFill>
            <a:srgbClr val="C15B0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893155" y="2601966"/>
            <a:ext cx="1436418" cy="1424430"/>
          </a:xfrm>
          <a:prstGeom prst="ellipse">
            <a:avLst/>
          </a:prstGeom>
          <a:solidFill>
            <a:srgbClr val="C15B0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7974" y="6418264"/>
            <a:ext cx="4635501" cy="527326"/>
          </a:xfrm>
          <a:prstGeom prst="rect">
            <a:avLst/>
          </a:prstGeom>
          <a:solidFill>
            <a:srgbClr val="C15B0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5466018" y="4480816"/>
            <a:ext cx="4693982" cy="511775"/>
          </a:xfrm>
          <a:prstGeom prst="rect">
            <a:avLst/>
          </a:prstGeom>
          <a:solidFill>
            <a:srgbClr val="C15B0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90" name="TextBox 5"/>
          <p:cNvSpPr txBox="1">
            <a:spLocks noChangeArrowheads="1"/>
          </p:cNvSpPr>
          <p:nvPr/>
        </p:nvSpPr>
        <p:spPr bwMode="auto">
          <a:xfrm>
            <a:off x="889000" y="2808780"/>
            <a:ext cx="1150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Talent Acquisition</a:t>
            </a:r>
          </a:p>
        </p:txBody>
      </p:sp>
      <p:sp>
        <p:nvSpPr>
          <p:cNvPr id="19491" name="TextBox 66"/>
          <p:cNvSpPr txBox="1">
            <a:spLocks noChangeArrowheads="1"/>
          </p:cNvSpPr>
          <p:nvPr/>
        </p:nvSpPr>
        <p:spPr bwMode="auto">
          <a:xfrm>
            <a:off x="3550132" y="2609119"/>
            <a:ext cx="141128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Learning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Development</a:t>
            </a:r>
          </a:p>
        </p:txBody>
      </p:sp>
      <p:sp>
        <p:nvSpPr>
          <p:cNvPr id="19492" name="TextBox 67"/>
          <p:cNvSpPr txBox="1">
            <a:spLocks noChangeArrowheads="1"/>
          </p:cNvSpPr>
          <p:nvPr/>
        </p:nvSpPr>
        <p:spPr bwMode="auto">
          <a:xfrm>
            <a:off x="1284394" y="4633630"/>
            <a:ext cx="11509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Benefits</a:t>
            </a:r>
          </a:p>
        </p:txBody>
      </p:sp>
      <p:sp>
        <p:nvSpPr>
          <p:cNvPr id="19493" name="TextBox 68"/>
          <p:cNvSpPr txBox="1">
            <a:spLocks noChangeArrowheads="1"/>
          </p:cNvSpPr>
          <p:nvPr/>
        </p:nvSpPr>
        <p:spPr bwMode="auto">
          <a:xfrm>
            <a:off x="3716820" y="4895448"/>
            <a:ext cx="1212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Succession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Planning</a:t>
            </a:r>
          </a:p>
        </p:txBody>
      </p:sp>
      <p:sp>
        <p:nvSpPr>
          <p:cNvPr id="19494" name="TextBox 69"/>
          <p:cNvSpPr txBox="1">
            <a:spLocks noChangeArrowheads="1"/>
          </p:cNvSpPr>
          <p:nvPr/>
        </p:nvSpPr>
        <p:spPr bwMode="auto">
          <a:xfrm>
            <a:off x="6053138" y="3111529"/>
            <a:ext cx="115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Business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Strategy</a:t>
            </a:r>
          </a:p>
        </p:txBody>
      </p:sp>
      <p:sp>
        <p:nvSpPr>
          <p:cNvPr id="19495" name="TextBox 70"/>
          <p:cNvSpPr txBox="1">
            <a:spLocks noChangeArrowheads="1"/>
          </p:cNvSpPr>
          <p:nvPr/>
        </p:nvSpPr>
        <p:spPr bwMode="auto">
          <a:xfrm>
            <a:off x="8340725" y="2653698"/>
            <a:ext cx="1150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Workforce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Planning</a:t>
            </a:r>
          </a:p>
        </p:txBody>
      </p:sp>
      <p:sp>
        <p:nvSpPr>
          <p:cNvPr id="19496" name="TextBox 71"/>
          <p:cNvSpPr txBox="1">
            <a:spLocks noChangeArrowheads="1"/>
          </p:cNvSpPr>
          <p:nvPr/>
        </p:nvSpPr>
        <p:spPr bwMode="auto">
          <a:xfrm>
            <a:off x="6611364" y="5835938"/>
            <a:ext cx="13604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Performance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Management</a:t>
            </a:r>
          </a:p>
        </p:txBody>
      </p:sp>
      <p:sp>
        <p:nvSpPr>
          <p:cNvPr id="19497" name="TextBox 72"/>
          <p:cNvSpPr txBox="1">
            <a:spLocks noChangeArrowheads="1"/>
          </p:cNvSpPr>
          <p:nvPr/>
        </p:nvSpPr>
        <p:spPr bwMode="auto">
          <a:xfrm>
            <a:off x="6756400" y="4654550"/>
            <a:ext cx="2306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HR Technology</a:t>
            </a:r>
          </a:p>
        </p:txBody>
      </p:sp>
      <p:sp>
        <p:nvSpPr>
          <p:cNvPr id="19498" name="TextBox 73"/>
          <p:cNvSpPr txBox="1">
            <a:spLocks noChangeArrowheads="1"/>
          </p:cNvSpPr>
          <p:nvPr/>
        </p:nvSpPr>
        <p:spPr bwMode="auto">
          <a:xfrm>
            <a:off x="700088" y="6651625"/>
            <a:ext cx="3219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Organizational Structure</a:t>
            </a:r>
          </a:p>
        </p:txBody>
      </p:sp>
      <p:sp>
        <p:nvSpPr>
          <p:cNvPr id="1949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86688" y="7323138"/>
            <a:ext cx="2119312" cy="5095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8952378-2BC5-445B-8A0A-55869B59C36D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7312025"/>
            <a:ext cx="9652000" cy="2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4092575" y="7343775"/>
            <a:ext cx="1960563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919191"/>
                </a:solidFill>
                <a:latin typeface="Arial" pitchFamily="34" charset="0"/>
              </a:rPr>
              <a:t>Best Practice Institute</a:t>
            </a:r>
          </a:p>
        </p:txBody>
      </p:sp>
      <p:sp>
        <p:nvSpPr>
          <p:cNvPr id="307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66700" y="557213"/>
            <a:ext cx="9626600" cy="617537"/>
          </a:xfrm>
        </p:spPr>
        <p:txBody>
          <a:bodyPr lIns="0" tIns="0" rIns="0" bIns="0" anchor="b"/>
          <a:lstStyle/>
          <a:p>
            <a:pPr algn="l" eaLnBrk="1" hangingPunct="1">
              <a:lnSpc>
                <a:spcPct val="95000"/>
              </a:lnSpc>
            </a:pPr>
            <a:r>
              <a:rPr lang="en-US" sz="2700" b="1" smtClean="0">
                <a:solidFill>
                  <a:srgbClr val="000000"/>
                </a:solidFill>
                <a:latin typeface="Arial" pitchFamily="34" charset="0"/>
              </a:rPr>
              <a:t>Contents</a:t>
            </a: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14338" y="1658938"/>
            <a:ext cx="7723187" cy="1846262"/>
          </a:xfrm>
        </p:spPr>
        <p:txBody>
          <a:bodyPr lIns="0" tIns="0" rIns="0" bIns="0"/>
          <a:lstStyle/>
          <a:p>
            <a:pPr lvl="1" indent="-342900" algn="l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Introduction</a:t>
            </a:r>
          </a:p>
          <a:p>
            <a:pPr lvl="1" indent="-342900" algn="l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History of Talent Management</a:t>
            </a:r>
          </a:p>
          <a:p>
            <a:pPr lvl="1" indent="-342900" algn="l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Trends in Integrated Talent Management</a:t>
            </a:r>
          </a:p>
          <a:p>
            <a:pPr lvl="1" indent="-342900" algn="l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The Evolution of Talent Management Models</a:t>
            </a:r>
          </a:p>
          <a:p>
            <a:pPr lvl="1" indent="-342900" algn="l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BPI’s Integrated Model</a:t>
            </a:r>
          </a:p>
        </p:txBody>
      </p:sp>
      <p:sp>
        <p:nvSpPr>
          <p:cNvPr id="307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24788" y="7297738"/>
            <a:ext cx="2119312" cy="508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5326588-C54E-434F-866C-A0BE31F3FE9B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7312025"/>
            <a:ext cx="9652000" cy="2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4092575" y="7343775"/>
            <a:ext cx="1960563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919191"/>
                </a:solidFill>
                <a:latin typeface="Arial" pitchFamily="34" charset="0"/>
              </a:rPr>
              <a:t>Best Practice Institute</a:t>
            </a:r>
          </a:p>
        </p:txBody>
      </p:sp>
      <p:pic>
        <p:nvPicPr>
          <p:cNvPr id="20484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5825" y="136525"/>
            <a:ext cx="838835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86700" y="7299325"/>
            <a:ext cx="2119313" cy="5095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9BC600C-7084-46CE-9CA1-FC725EC445DE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7312025"/>
            <a:ext cx="9652000" cy="2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4092575" y="7343775"/>
            <a:ext cx="1960563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919191"/>
                </a:solidFill>
                <a:latin typeface="Arial" pitchFamily="34" charset="0"/>
              </a:rPr>
              <a:t>Best Practice Institute</a:t>
            </a:r>
          </a:p>
        </p:txBody>
      </p:sp>
      <p:sp>
        <p:nvSpPr>
          <p:cNvPr id="10245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79400" y="609600"/>
            <a:ext cx="9626600" cy="617538"/>
          </a:xfrm>
        </p:spPr>
        <p:txBody>
          <a:bodyPr lIns="0" tIns="0" rIns="0" bIns="0" anchor="b"/>
          <a:lstStyle/>
          <a:p>
            <a:pPr algn="l" eaLnBrk="1" hangingPunct="1">
              <a:lnSpc>
                <a:spcPct val="95000"/>
              </a:lnSpc>
              <a:defRPr/>
            </a:pPr>
            <a:r>
              <a:rPr lang="en-US" sz="215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For Future Research and Analysis</a:t>
            </a:r>
            <a:endParaRPr lang="en-US" sz="215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2" name="TextBox 1"/>
          <p:cNvSpPr txBox="1">
            <a:spLocks noChangeArrowheads="1"/>
          </p:cNvSpPr>
          <p:nvPr/>
        </p:nvSpPr>
        <p:spPr bwMode="auto">
          <a:xfrm>
            <a:off x="2921165" y="1558734"/>
            <a:ext cx="426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Issues Still Causing Headaches 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3" name="TextBox 1"/>
          <p:cNvSpPr txBox="1">
            <a:spLocks noChangeArrowheads="1"/>
          </p:cNvSpPr>
          <p:nvPr/>
        </p:nvSpPr>
        <p:spPr bwMode="auto">
          <a:xfrm>
            <a:off x="1270000" y="2209800"/>
            <a:ext cx="8077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Times New Roman" pitchFamily="18" charset="0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Is integration working? How do we know?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Is such work meeting a critical business need? Prove it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What are our key internal customers saying? Are they pleased?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Is this work adding value? Show us how and where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By integrating our people processes, have we improved organizational alignment?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Do we have the right workforce plan for our business requirements?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Are we making the most of our internal labor market?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Times New Roman" pitchFamily="18" charset="0"/>
              <a:buAutoNum type="arabicPeriod"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600" y="6172200"/>
            <a:ext cx="876935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extBox 4"/>
          <p:cNvSpPr txBox="1">
            <a:spLocks noChangeArrowheads="1"/>
          </p:cNvSpPr>
          <p:nvPr/>
        </p:nvSpPr>
        <p:spPr bwMode="auto">
          <a:xfrm>
            <a:off x="1036638" y="6175375"/>
            <a:ext cx="79803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“We look forward to the day when we achieve “talent-at-a-glance” functionality. We envision talent intelligence at our fingertips and in real time.” - CDW</a:t>
            </a:r>
            <a:endParaRPr lang="en-US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56550" y="7334250"/>
            <a:ext cx="2119313" cy="5095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7DABC0E-46DE-4CD7-8C5F-B6A2115D359D}" type="slidenum">
              <a:rPr lang="en-US" smtClean="0"/>
              <a:pPr/>
              <a:t>21</a:t>
            </a:fld>
            <a:endParaRPr lang="en-US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27000" y="220717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9856" y="1371600"/>
            <a:ext cx="990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7312025"/>
            <a:ext cx="9652000" cy="2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4092575" y="7343775"/>
            <a:ext cx="1960563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919191"/>
                </a:solidFill>
                <a:latin typeface="Arial" pitchFamily="34" charset="0"/>
              </a:rPr>
              <a:t>Best Practice Institute</a:t>
            </a:r>
          </a:p>
        </p:txBody>
      </p:sp>
      <p:sp>
        <p:nvSpPr>
          <p:cNvPr id="10245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79400" y="609600"/>
            <a:ext cx="9626600" cy="617538"/>
          </a:xfrm>
        </p:spPr>
        <p:txBody>
          <a:bodyPr lIns="0" tIns="0" rIns="0" bIns="0" anchor="b"/>
          <a:lstStyle/>
          <a:p>
            <a:pPr algn="l" eaLnBrk="1" hangingPunct="1">
              <a:lnSpc>
                <a:spcPct val="95000"/>
              </a:lnSpc>
              <a:defRPr/>
            </a:pPr>
            <a:r>
              <a:rPr lang="en-US" sz="6000" b="1" dirty="0" smtClean="0">
                <a:solidFill>
                  <a:srgbClr val="000000"/>
                </a:solidFill>
                <a:latin typeface="Arial" charset="0"/>
              </a:rPr>
              <a:t>Questions?</a:t>
            </a:r>
            <a:endParaRPr lang="en-US" sz="60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3" name="TextBox 1"/>
          <p:cNvSpPr txBox="1">
            <a:spLocks noChangeArrowheads="1"/>
          </p:cNvSpPr>
          <p:nvPr/>
        </p:nvSpPr>
        <p:spPr bwMode="auto">
          <a:xfrm>
            <a:off x="2835165" y="4724400"/>
            <a:ext cx="48058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Pdcarmichael@bestpracticeinstitute.org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56550" y="7334250"/>
            <a:ext cx="2119313" cy="5095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7DABC0E-46DE-4CD7-8C5F-B6A2115D359D}" type="slidenum">
              <a:rPr lang="en-US" smtClean="0"/>
              <a:pPr/>
              <a:t>22</a:t>
            </a:fld>
            <a:endParaRPr lang="en-US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27000" y="220717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9856" y="1371600"/>
            <a:ext cx="990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167640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6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1700" y="228600"/>
            <a:ext cx="13843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0" y="7312025"/>
            <a:ext cx="9652000" cy="2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4092575" y="7343775"/>
            <a:ext cx="1960563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919191"/>
                </a:solidFill>
                <a:latin typeface="Arial" pitchFamily="34" charset="0"/>
              </a:rPr>
              <a:t>Best Practice Institute</a:t>
            </a:r>
          </a:p>
        </p:txBody>
      </p:sp>
      <p:sp>
        <p:nvSpPr>
          <p:cNvPr id="4101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54000" y="533401"/>
            <a:ext cx="9626600" cy="457200"/>
          </a:xfrm>
        </p:spPr>
        <p:txBody>
          <a:bodyPr lIns="0" tIns="0" rIns="0" bIns="0" anchor="b"/>
          <a:lstStyle/>
          <a:p>
            <a:pPr algn="l" eaLnBrk="1" hangingPunct="1">
              <a:lnSpc>
                <a:spcPct val="95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</a:rPr>
              <a:t>Best Practice Institute is One of Today’s Most Active </a:t>
            </a:r>
            <a:br>
              <a:rPr lang="en-US" sz="2400" b="1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</a:rPr>
              <a:t>and Open HR Associations</a:t>
            </a:r>
          </a:p>
        </p:txBody>
      </p:sp>
      <p:sp>
        <p:nvSpPr>
          <p:cNvPr id="4102" name="TextBox 3"/>
          <p:cNvSpPr txBox="1">
            <a:spLocks noChangeArrowheads="1"/>
          </p:cNvSpPr>
          <p:nvPr/>
        </p:nvSpPr>
        <p:spPr bwMode="auto">
          <a:xfrm>
            <a:off x="5765800" y="3352800"/>
            <a:ext cx="413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103" name="Pictur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21150" y="6761163"/>
            <a:ext cx="13509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48438" y="6164263"/>
            <a:ext cx="12842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90788" y="6772275"/>
            <a:ext cx="15271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6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17963" y="6319838"/>
            <a:ext cx="11906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4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3925" y="6791325"/>
            <a:ext cx="1422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3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36688" y="6224588"/>
            <a:ext cx="197961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0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13500" y="6867525"/>
            <a:ext cx="127476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2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27975" y="6831013"/>
            <a:ext cx="1628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9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83563" y="6507163"/>
            <a:ext cx="12319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20" descr="http://www.logodesignlove.com/images/classic/bp-logo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48313" y="6503988"/>
            <a:ext cx="7207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2" descr="http://i2.cdn.turner.com/money/.element/img/1.0/sections/mag/fsb/fsb100/2008/snapshots/080_proiris_logo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388" y="6507163"/>
            <a:ext cx="982662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4" name="TextBox 4"/>
          <p:cNvSpPr txBox="1">
            <a:spLocks noChangeArrowheads="1"/>
          </p:cNvSpPr>
          <p:nvPr/>
        </p:nvSpPr>
        <p:spPr bwMode="auto">
          <a:xfrm>
            <a:off x="1201738" y="1366838"/>
            <a:ext cx="73533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lvl="1" algn="ctr">
              <a:lnSpc>
                <a:spcPct val="95000"/>
              </a:lnSpc>
              <a:buClr>
                <a:srgbClr val="000000"/>
              </a:buClr>
            </a:pPr>
            <a:r>
              <a:rPr lang="en-US" sz="1600" b="1">
                <a:latin typeface="Arial" pitchFamily="34" charset="0"/>
                <a:cs typeface="Arial" pitchFamily="34" charset="0"/>
              </a:rPr>
              <a:t>BPI Capabilities and Offerings</a:t>
            </a:r>
          </a:p>
          <a:p>
            <a:endParaRPr lang="en-US"/>
          </a:p>
        </p:txBody>
      </p:sp>
      <p:pic>
        <p:nvPicPr>
          <p:cNvPr id="4115" name="Picture 2" descr="https://encrypted-tbn2.google.com/images?q=tbn:ANd9GcR5XtK6mWGFfwgtMZpmlydE8pIL3QtgGhwo_5A77-928izUID_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63538" y="5924550"/>
            <a:ext cx="671512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51513996"/>
              </p:ext>
            </p:extLst>
          </p:nvPr>
        </p:nvGraphicFramePr>
        <p:xfrm>
          <a:off x="363318" y="1599070"/>
          <a:ext cx="9448800" cy="4699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411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688263" y="7297738"/>
            <a:ext cx="2119312" cy="508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4B3FDDE-8DE1-48A8-90F1-2FFF1D8379AB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7312025"/>
            <a:ext cx="9652000" cy="2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4092575" y="7343775"/>
            <a:ext cx="1960563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919191"/>
                </a:solidFill>
                <a:latin typeface="Arial" pitchFamily="34" charset="0"/>
              </a:rPr>
              <a:t>Best Practice Institute</a:t>
            </a:r>
          </a:p>
        </p:txBody>
      </p:sp>
      <p:sp>
        <p:nvSpPr>
          <p:cNvPr id="6148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66700" y="557213"/>
            <a:ext cx="9626600" cy="617537"/>
          </a:xfrm>
        </p:spPr>
        <p:txBody>
          <a:bodyPr lIns="0" tIns="0" rIns="0" bIns="0" anchor="b"/>
          <a:lstStyle/>
          <a:p>
            <a:pPr algn="l" eaLnBrk="1" hangingPunct="1">
              <a:lnSpc>
                <a:spcPct val="95000"/>
              </a:lnSpc>
            </a:pPr>
            <a:r>
              <a:rPr lang="en-US" sz="2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Talent Management has its Roots in OD, the Competency Movement, Assessment Processes and Succession Planning, as They </a:t>
            </a:r>
            <a:r>
              <a:rPr lang="en-US" sz="2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pply to Identifying, Ranking and Moving People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54000" y="3886200"/>
            <a:ext cx="965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TextBox 3"/>
          <p:cNvSpPr txBox="1">
            <a:spLocks noChangeArrowheads="1"/>
          </p:cNvSpPr>
          <p:nvPr/>
        </p:nvSpPr>
        <p:spPr bwMode="auto">
          <a:xfrm>
            <a:off x="80963" y="4022725"/>
            <a:ext cx="1397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Arial" pitchFamily="34" charset="0"/>
                <a:cs typeface="Arial" pitchFamily="34" charset="0"/>
              </a:rPr>
              <a:t>Industrial Revolution-Plans for Leadership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Change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in order to protect business</a:t>
            </a:r>
          </a:p>
        </p:txBody>
      </p:sp>
      <p:sp>
        <p:nvSpPr>
          <p:cNvPr id="6151" name="TextBox 9"/>
          <p:cNvSpPr txBox="1">
            <a:spLocks noChangeArrowheads="1"/>
          </p:cNvSpPr>
          <p:nvPr/>
        </p:nvSpPr>
        <p:spPr bwMode="auto">
          <a:xfrm>
            <a:off x="584200" y="2187575"/>
            <a:ext cx="1397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Arial" pitchFamily="34" charset="0"/>
                <a:cs typeface="Arial" pitchFamily="34" charset="0"/>
              </a:rPr>
              <a:t>Henri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Fayol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, French pioneer in management history, documented universal need for succession planning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1917</a:t>
            </a:r>
          </a:p>
        </p:txBody>
      </p:sp>
      <p:sp>
        <p:nvSpPr>
          <p:cNvPr id="6152" name="TextBox 10"/>
          <p:cNvSpPr txBox="1">
            <a:spLocks noChangeArrowheads="1"/>
          </p:cNvSpPr>
          <p:nvPr/>
        </p:nvSpPr>
        <p:spPr bwMode="auto">
          <a:xfrm>
            <a:off x="1455738" y="4011613"/>
            <a:ext cx="1397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Arial" pitchFamily="34" charset="0"/>
                <a:cs typeface="Arial" pitchFamily="34" charset="0"/>
              </a:rPr>
              <a:t>1914-1918 First Test Used for Selection in WWI</a:t>
            </a:r>
          </a:p>
        </p:txBody>
      </p:sp>
      <p:sp>
        <p:nvSpPr>
          <p:cNvPr id="6153" name="TextBox 11"/>
          <p:cNvSpPr txBox="1">
            <a:spLocks noChangeArrowheads="1"/>
          </p:cNvSpPr>
          <p:nvPr/>
        </p:nvSpPr>
        <p:spPr bwMode="auto">
          <a:xfrm>
            <a:off x="1981200" y="2841625"/>
            <a:ext cx="1397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Arial" pitchFamily="34" charset="0"/>
                <a:cs typeface="Arial" pitchFamily="34" charset="0"/>
              </a:rPr>
              <a:t>1920-1930’s Tests and Job Simulations to measure “Leadership”</a:t>
            </a:r>
          </a:p>
        </p:txBody>
      </p:sp>
      <p:sp>
        <p:nvSpPr>
          <p:cNvPr id="6154" name="TextBox 12"/>
          <p:cNvSpPr txBox="1">
            <a:spLocks noChangeArrowheads="1"/>
          </p:cNvSpPr>
          <p:nvPr/>
        </p:nvSpPr>
        <p:spPr bwMode="auto">
          <a:xfrm>
            <a:off x="3033713" y="3998913"/>
            <a:ext cx="1397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Arial" pitchFamily="34" charset="0"/>
                <a:cs typeface="Arial" pitchFamily="34" charset="0"/>
              </a:rPr>
              <a:t>1940's - British War Office Selection Boards - Interviews, tests, simulations</a:t>
            </a:r>
          </a:p>
        </p:txBody>
      </p:sp>
      <p:sp>
        <p:nvSpPr>
          <p:cNvPr id="6155" name="Rectangle 4"/>
          <p:cNvSpPr>
            <a:spLocks noChangeArrowheads="1"/>
          </p:cNvSpPr>
          <p:nvPr/>
        </p:nvSpPr>
        <p:spPr bwMode="auto">
          <a:xfrm>
            <a:off x="3457575" y="2819400"/>
            <a:ext cx="1430338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Arial" pitchFamily="34" charset="0"/>
                <a:cs typeface="Arial" pitchFamily="34" charset="0"/>
              </a:rPr>
              <a:t>1945 - First non-military use of assessments - British Civil Service Assessment</a:t>
            </a:r>
          </a:p>
        </p:txBody>
      </p:sp>
      <p:sp>
        <p:nvSpPr>
          <p:cNvPr id="6156" name="TextBox 14"/>
          <p:cNvSpPr txBox="1">
            <a:spLocks noChangeArrowheads="1"/>
          </p:cNvSpPr>
          <p:nvPr/>
        </p:nvSpPr>
        <p:spPr bwMode="auto">
          <a:xfrm>
            <a:off x="4656138" y="3998913"/>
            <a:ext cx="1397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Arial" pitchFamily="34" charset="0"/>
                <a:cs typeface="Arial" pitchFamily="34" charset="0"/>
              </a:rPr>
              <a:t>1956-1980’s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AT&amp;T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Management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Study: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Interviews, Business games, personal history </a:t>
            </a:r>
          </a:p>
        </p:txBody>
      </p:sp>
      <p:sp>
        <p:nvSpPr>
          <p:cNvPr id="6157" name="Rectangle 5"/>
          <p:cNvSpPr>
            <a:spLocks noChangeArrowheads="1"/>
          </p:cNvSpPr>
          <p:nvPr/>
        </p:nvSpPr>
        <p:spPr bwMode="auto">
          <a:xfrm>
            <a:off x="4887913" y="2978150"/>
            <a:ext cx="15636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Arial" pitchFamily="34" charset="0"/>
                <a:cs typeface="Arial" pitchFamily="34" charset="0"/>
              </a:rPr>
              <a:t>1959 Peter Drucker introduces term and concept of  “Knowledge Worker”</a:t>
            </a:r>
          </a:p>
        </p:txBody>
      </p:sp>
      <p:sp>
        <p:nvSpPr>
          <p:cNvPr id="6158" name="Rectangle 16"/>
          <p:cNvSpPr>
            <a:spLocks noChangeArrowheads="1"/>
          </p:cNvSpPr>
          <p:nvPr/>
        </p:nvSpPr>
        <p:spPr bwMode="auto">
          <a:xfrm>
            <a:off x="6173788" y="4022725"/>
            <a:ext cx="15303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Arial" pitchFamily="34" charset="0"/>
                <a:cs typeface="Arial" pitchFamily="34" charset="0"/>
              </a:rPr>
              <a:t>1970 Ed Shein;s work in Organizational Effectiveness</a:t>
            </a:r>
          </a:p>
        </p:txBody>
      </p:sp>
      <p:sp>
        <p:nvSpPr>
          <p:cNvPr id="6159" name="Rectangle 17"/>
          <p:cNvSpPr>
            <a:spLocks noChangeArrowheads="1"/>
          </p:cNvSpPr>
          <p:nvPr/>
        </p:nvSpPr>
        <p:spPr bwMode="auto">
          <a:xfrm>
            <a:off x="6742113" y="2679700"/>
            <a:ext cx="13335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Arial" pitchFamily="34" charset="0"/>
                <a:cs typeface="Arial" pitchFamily="34" charset="0"/>
              </a:rPr>
              <a:t>1973 David McClelland’s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Testing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Competence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60" name="Rectangle 18"/>
          <p:cNvSpPr>
            <a:spLocks noChangeArrowheads="1"/>
          </p:cNvSpPr>
          <p:nvPr/>
        </p:nvSpPr>
        <p:spPr bwMode="auto">
          <a:xfrm>
            <a:off x="7667625" y="3984625"/>
            <a:ext cx="14684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Arial" pitchFamily="34" charset="0"/>
                <a:cs typeface="Arial" pitchFamily="34" charset="0"/>
              </a:rPr>
              <a:t>1997 “The War for Talent”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first used by Steven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Hankin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of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Mckinsey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61" name="Rectangle 19"/>
          <p:cNvSpPr>
            <a:spLocks noChangeArrowheads="1"/>
          </p:cNvSpPr>
          <p:nvPr/>
        </p:nvSpPr>
        <p:spPr bwMode="auto">
          <a:xfrm>
            <a:off x="8197850" y="2963863"/>
            <a:ext cx="150495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Arial" pitchFamily="34" charset="0"/>
                <a:cs typeface="Arial" pitchFamily="34" charset="0"/>
              </a:rPr>
              <a:t>1998 Term “Talent Management” first used by David Watkins at Softscape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584200" y="3903663"/>
            <a:ext cx="0" cy="190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41400" y="3786188"/>
            <a:ext cx="0" cy="190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981200" y="3881438"/>
            <a:ext cx="0" cy="190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413000" y="3779838"/>
            <a:ext cx="0" cy="190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950325" y="3717925"/>
            <a:ext cx="0" cy="190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240713" y="3832225"/>
            <a:ext cx="0" cy="190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842000" y="3713163"/>
            <a:ext cx="0" cy="190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232400" y="3836988"/>
            <a:ext cx="0" cy="190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937000" y="3690938"/>
            <a:ext cx="0" cy="190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384550" y="3875088"/>
            <a:ext cx="0" cy="190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213600" y="3746500"/>
            <a:ext cx="0" cy="190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451600" y="3867150"/>
            <a:ext cx="0" cy="190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7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537" y="6506516"/>
            <a:ext cx="9924748" cy="80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5" name="TextBox 41"/>
          <p:cNvSpPr txBox="1">
            <a:spLocks noChangeArrowheads="1"/>
          </p:cNvSpPr>
          <p:nvPr/>
        </p:nvSpPr>
        <p:spPr bwMode="auto">
          <a:xfrm>
            <a:off x="254000" y="6517354"/>
            <a:ext cx="944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“The  requirements for leadership are continually evolving, making it imperative that practices in talent management evolve to meet the changing needs of leadership.”- 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Heidrick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&amp; Struggles</a:t>
            </a:r>
            <a:endParaRPr lang="en-US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7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86688" y="7256463"/>
            <a:ext cx="2119312" cy="5095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1BA0FE5-29F5-4E95-BB4F-85929254ECC0}" type="slidenum">
              <a:rPr lang="en-US" smtClean="0"/>
              <a:pPr/>
              <a:t>4</a:t>
            </a:fld>
            <a:endParaRPr lang="en-US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27000" y="220717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19856" y="1371600"/>
            <a:ext cx="990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499600" y="3886200"/>
            <a:ext cx="0" cy="190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9136062" y="4107110"/>
            <a:ext cx="1050979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2009 Best Practices in Talent Management with Lou Carter, Marshall Goldsmith &amp; BPI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7312025"/>
            <a:ext cx="9652000" cy="2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4092575" y="7343775"/>
            <a:ext cx="1960563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919191"/>
                </a:solidFill>
                <a:latin typeface="Arial" pitchFamily="34" charset="0"/>
              </a:rPr>
              <a:t>Best Practice Institute</a:t>
            </a:r>
          </a:p>
        </p:txBody>
      </p:sp>
      <p:sp>
        <p:nvSpPr>
          <p:cNvPr id="717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66700" y="557213"/>
            <a:ext cx="9626600" cy="617537"/>
          </a:xfrm>
        </p:spPr>
        <p:txBody>
          <a:bodyPr lIns="0" tIns="0" rIns="0" bIns="0" anchor="b"/>
          <a:lstStyle/>
          <a:p>
            <a:pPr algn="l" eaLnBrk="1" hangingPunct="1">
              <a:lnSpc>
                <a:spcPct val="95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BPI’s Research Methodology Provided a Deep Dive Into Current Talent Management Practices</a:t>
            </a:r>
          </a:p>
        </p:txBody>
      </p:sp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1888" y="6608763"/>
            <a:ext cx="79803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Box 41"/>
          <p:cNvSpPr txBox="1">
            <a:spLocks noChangeArrowheads="1"/>
          </p:cNvSpPr>
          <p:nvPr/>
        </p:nvSpPr>
        <p:spPr bwMode="auto">
          <a:xfrm>
            <a:off x="1270000" y="6608763"/>
            <a:ext cx="762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i="1">
                <a:latin typeface="Arial" pitchFamily="34" charset="0"/>
                <a:cs typeface="Arial" pitchFamily="34" charset="0"/>
              </a:rPr>
              <a:t>BPI Spoke with Over 100 Executives Regarding Their Organization’s Work in Integrated Talent Management</a:t>
            </a:r>
          </a:p>
        </p:txBody>
      </p:sp>
      <p:sp>
        <p:nvSpPr>
          <p:cNvPr id="7175" name="TextBox 1"/>
          <p:cNvSpPr txBox="1">
            <a:spLocks noChangeArrowheads="1"/>
          </p:cNvSpPr>
          <p:nvPr/>
        </p:nvSpPr>
        <p:spPr bwMode="auto">
          <a:xfrm>
            <a:off x="3686175" y="1455738"/>
            <a:ext cx="4038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Arial" pitchFamily="34" charset="0"/>
                <a:cs typeface="Arial" pitchFamily="34" charset="0"/>
              </a:rPr>
              <a:t>Research Methodology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498600" y="1820513"/>
          <a:ext cx="6773333" cy="4515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1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29550" y="7251700"/>
            <a:ext cx="2119313" cy="5095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7BF55A6-ECBC-49B0-9C74-CAE418314015}" type="slidenum">
              <a:rPr lang="en-US" smtClean="0"/>
              <a:pPr/>
              <a:t>5</a:t>
            </a:fld>
            <a:endParaRPr lang="en-US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27000" y="220717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9856" y="1371600"/>
            <a:ext cx="990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7312025"/>
            <a:ext cx="9652000" cy="2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4092575" y="7343775"/>
            <a:ext cx="1960563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919191"/>
                </a:solidFill>
                <a:latin typeface="Arial" pitchFamily="34" charset="0"/>
              </a:rPr>
              <a:t>Best Practice Institute</a:t>
            </a:r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66700" y="533400"/>
            <a:ext cx="9893300" cy="617538"/>
          </a:xfrm>
        </p:spPr>
        <p:txBody>
          <a:bodyPr lIns="0" tIns="0" rIns="0" bIns="0" anchor="b"/>
          <a:lstStyle/>
          <a:p>
            <a:pPr algn="l" eaLnBrk="1" hangingPunct="1">
              <a:lnSpc>
                <a:spcPct val="95000"/>
              </a:lnSpc>
              <a:defRPr/>
            </a:pPr>
            <a:r>
              <a:rPr lang="en-US" sz="2070" b="1" dirty="0" smtClean="0">
                <a:solidFill>
                  <a:srgbClr val="000000"/>
                </a:solidFill>
                <a:latin typeface="Arial" pitchFamily="34" charset="0"/>
              </a:rPr>
              <a:t>Integrated Talent Management is the Process of Bringing People, Processes and Operations Together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271463" y="227013"/>
            <a:ext cx="1212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INTRODUCTION</a:t>
            </a:r>
          </a:p>
        </p:txBody>
      </p:sp>
      <p:sp>
        <p:nvSpPr>
          <p:cNvPr id="514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86688" y="7297738"/>
            <a:ext cx="2119312" cy="508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FDCB921-03C1-4F78-8917-3E8F32722A57}" type="slidenum">
              <a:rPr lang="en-US" smtClean="0"/>
              <a:pPr/>
              <a:t>6</a:t>
            </a:fld>
            <a:endParaRPr lang="en-US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78510893"/>
              </p:ext>
            </p:extLst>
          </p:nvPr>
        </p:nvGraphicFramePr>
        <p:xfrm>
          <a:off x="1280450" y="1752600"/>
          <a:ext cx="7584811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0" y="7312025"/>
            <a:ext cx="9652000" cy="2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4092575" y="7343775"/>
            <a:ext cx="1960563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919191"/>
                </a:solidFill>
                <a:latin typeface="Arial" pitchFamily="34" charset="0"/>
              </a:rPr>
              <a:t>Best Practice Institute</a:t>
            </a:r>
          </a:p>
        </p:txBody>
      </p:sp>
      <p:sp>
        <p:nvSpPr>
          <p:cNvPr id="819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66700" y="557213"/>
            <a:ext cx="9626600" cy="617537"/>
          </a:xfrm>
        </p:spPr>
        <p:txBody>
          <a:bodyPr lIns="0" tIns="0" rIns="0" bIns="0" anchor="b"/>
          <a:lstStyle/>
          <a:p>
            <a:pPr algn="l" eaLnBrk="1" hangingPunct="1">
              <a:lnSpc>
                <a:spcPct val="95000"/>
              </a:lnSpc>
            </a:pPr>
            <a:r>
              <a:rPr lang="en-US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BPI Identified 8 Critical Success Factors </a:t>
            </a:r>
            <a:r>
              <a:rPr lang="en-US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That Organizations </a:t>
            </a:r>
            <a:r>
              <a:rPr lang="en-US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 Leveraging to Integrate Talent Management</a:t>
            </a:r>
          </a:p>
        </p:txBody>
      </p:sp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1888" y="6608763"/>
            <a:ext cx="7980362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Box 1"/>
          <p:cNvSpPr txBox="1">
            <a:spLocks noChangeArrowheads="1"/>
          </p:cNvSpPr>
          <p:nvPr/>
        </p:nvSpPr>
        <p:spPr bwMode="auto">
          <a:xfrm>
            <a:off x="3686175" y="1455738"/>
            <a:ext cx="4038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Arial" pitchFamily="34" charset="0"/>
                <a:cs typeface="Arial" pitchFamily="34" charset="0"/>
              </a:rPr>
              <a:t>Critical Success Factors</a:t>
            </a:r>
          </a:p>
        </p:txBody>
      </p:sp>
      <p:sp>
        <p:nvSpPr>
          <p:cNvPr id="819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29550" y="7297738"/>
            <a:ext cx="2119313" cy="508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04C413-7C3B-4242-864D-F4037A049FF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200" name="TextBox 3"/>
          <p:cNvSpPr txBox="1">
            <a:spLocks noChangeArrowheads="1"/>
          </p:cNvSpPr>
          <p:nvPr/>
        </p:nvSpPr>
        <p:spPr bwMode="auto">
          <a:xfrm>
            <a:off x="2035175" y="2132013"/>
            <a:ext cx="647382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Let the </a:t>
            </a:r>
            <a:r>
              <a:rPr lang="en-US" dirty="0">
                <a:latin typeface="Arial" pitchFamily="34" charset="0"/>
                <a:cs typeface="Arial" pitchFamily="34" charset="0"/>
              </a:rPr>
              <a:t>Business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Drive </a:t>
            </a:r>
            <a:r>
              <a:rPr lang="en-US" dirty="0">
                <a:latin typeface="Arial" pitchFamily="34" charset="0"/>
                <a:cs typeface="Arial" pitchFamily="34" charset="0"/>
              </a:rPr>
              <a:t>the Need</a:t>
            </a:r>
          </a:p>
          <a:p>
            <a:pPr marL="457200" indent="-457200">
              <a:buFontTx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Integrate with Culture</a:t>
            </a:r>
          </a:p>
          <a:p>
            <a:pPr marL="457200" indent="-457200">
              <a:buFontTx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Gain Executive </a:t>
            </a:r>
            <a:r>
              <a:rPr lang="en-US" dirty="0">
                <a:latin typeface="Arial" pitchFamily="34" charset="0"/>
                <a:cs typeface="Arial" pitchFamily="34" charset="0"/>
              </a:rPr>
              <a:t>Sponsorship </a:t>
            </a:r>
          </a:p>
          <a:p>
            <a:pPr marL="457200" indent="-457200">
              <a:buFontTx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Involve the Line and IT</a:t>
            </a:r>
          </a:p>
          <a:p>
            <a:pPr marL="457200" indent="-457200">
              <a:buFontTx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The Team is Critical</a:t>
            </a:r>
          </a:p>
          <a:p>
            <a:pPr marL="457200" indent="-457200">
              <a:buFontTx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Focus, Process and Project Management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are </a:t>
            </a:r>
            <a:r>
              <a:rPr lang="en-US" dirty="0">
                <a:latin typeface="Arial" pitchFamily="34" charset="0"/>
                <a:cs typeface="Arial" pitchFamily="34" charset="0"/>
              </a:rPr>
              <a:t>Required</a:t>
            </a:r>
          </a:p>
          <a:p>
            <a:pPr marL="457200" indent="-457200">
              <a:buFontTx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Develop Common Language</a:t>
            </a:r>
          </a:p>
          <a:p>
            <a:pPr marL="457200" indent="-457200">
              <a:buFontTx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Train, Maintain, Sustain and Show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Value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46200" y="6608763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“If the Business isn’t Asking for it, Don’t Do it!” – E.W. Scripps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0" y="7312025"/>
            <a:ext cx="9652000" cy="2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4092575" y="7343775"/>
            <a:ext cx="1960563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919191"/>
                </a:solidFill>
                <a:latin typeface="Arial" pitchFamily="34" charset="0"/>
              </a:rPr>
              <a:t>Best Practice Institute</a:t>
            </a:r>
          </a:p>
        </p:txBody>
      </p:sp>
      <p:sp>
        <p:nvSpPr>
          <p:cNvPr id="922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66700" y="609600"/>
            <a:ext cx="9893300" cy="617538"/>
          </a:xfrm>
        </p:spPr>
        <p:txBody>
          <a:bodyPr lIns="0" tIns="0" rIns="0" bIns="0" anchor="b"/>
          <a:lstStyle/>
          <a:p>
            <a:pPr algn="l" eaLnBrk="1" hangingPunct="1">
              <a:lnSpc>
                <a:spcPct val="950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</a:rPr>
              <a:t>Alignment of Employee and Organizational Goals with the Business Strategy </a:t>
            </a: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</a:rPr>
              <a:t>Was the </a:t>
            </a: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</a:rPr>
              <a:t>Number One Factor for Initiating Integration of Talent Management Strategies in Organizations</a:t>
            </a:r>
          </a:p>
        </p:txBody>
      </p:sp>
      <p:sp>
        <p:nvSpPr>
          <p:cNvPr id="9222" name="TextBox 1"/>
          <p:cNvSpPr txBox="1">
            <a:spLocks noChangeArrowheads="1"/>
          </p:cNvSpPr>
          <p:nvPr/>
        </p:nvSpPr>
        <p:spPr bwMode="auto">
          <a:xfrm>
            <a:off x="1727200" y="1519238"/>
            <a:ext cx="6705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cs typeface="Arial" pitchFamily="34" charset="0"/>
              </a:rPr>
              <a:t>Factors that Lead to Integrating Talent Management Strategies</a:t>
            </a:r>
          </a:p>
        </p:txBody>
      </p:sp>
      <p:graphicFrame>
        <p:nvGraphicFramePr>
          <p:cNvPr id="9223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47079"/>
              </p:ext>
            </p:extLst>
          </p:nvPr>
        </p:nvGraphicFramePr>
        <p:xfrm>
          <a:off x="1117600" y="1898650"/>
          <a:ext cx="7610475" cy="495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Worksheet" r:id="rId5" imgW="7610443" imgH="4962459" progId="Excel.Sheet.8">
                  <p:embed/>
                </p:oleObj>
              </mc:Choice>
              <mc:Fallback>
                <p:oleObj name="Worksheet" r:id="rId5" imgW="7610443" imgH="4962459" progId="Excel.Sheet.8">
                  <p:embed/>
                  <p:pic>
                    <p:nvPicPr>
                      <p:cNvPr id="0" name="Picture 1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898650"/>
                        <a:ext cx="7610475" cy="495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Box 2"/>
          <p:cNvSpPr txBox="1">
            <a:spLocks noChangeArrowheads="1"/>
          </p:cNvSpPr>
          <p:nvPr/>
        </p:nvSpPr>
        <p:spPr bwMode="auto">
          <a:xfrm>
            <a:off x="5072063" y="6858000"/>
            <a:ext cx="441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" pitchFamily="34" charset="0"/>
                <a:cs typeface="Arial" pitchFamily="34" charset="0"/>
              </a:rPr>
              <a:t>Percentage of Organization Need for ITM</a:t>
            </a:r>
          </a:p>
        </p:txBody>
      </p:sp>
      <p:sp>
        <p:nvSpPr>
          <p:cNvPr id="922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70800" y="7248525"/>
            <a:ext cx="2119313" cy="5095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3EC584C-DFFC-4782-8A43-4F693957453E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7312025"/>
            <a:ext cx="9652000" cy="2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4092575" y="7343775"/>
            <a:ext cx="1960563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b="1">
                <a:solidFill>
                  <a:srgbClr val="919191"/>
                </a:solidFill>
                <a:latin typeface="Arial" pitchFamily="34" charset="0"/>
              </a:rPr>
              <a:t>Best Practice Institute</a:t>
            </a:r>
          </a:p>
        </p:txBody>
      </p:sp>
      <p:sp>
        <p:nvSpPr>
          <p:cNvPr id="614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66700" y="609600"/>
            <a:ext cx="9893300" cy="617538"/>
          </a:xfrm>
        </p:spPr>
        <p:txBody>
          <a:bodyPr lIns="0" tIns="0" rIns="0" bIns="0" anchor="b"/>
          <a:lstStyle/>
          <a:p>
            <a:pPr algn="l" eaLnBrk="1" hangingPunct="1">
              <a:lnSpc>
                <a:spcPct val="95000"/>
              </a:lnSpc>
              <a:defRPr/>
            </a:pPr>
            <a:r>
              <a:rPr lang="en-US" sz="2500" b="1" dirty="0" smtClean="0">
                <a:solidFill>
                  <a:srgbClr val="000000"/>
                </a:solidFill>
                <a:latin typeface="Arial" charset="0"/>
              </a:rPr>
              <a:t>We Found </a:t>
            </a:r>
            <a:r>
              <a:rPr lang="en-US" sz="2500" b="1" dirty="0" smtClean="0">
                <a:solidFill>
                  <a:srgbClr val="000000"/>
                </a:solidFill>
                <a:latin typeface="Arial" charset="0"/>
              </a:rPr>
              <a:t>That Majority of Organization’s </a:t>
            </a:r>
            <a:r>
              <a:rPr lang="en-US" sz="2500" b="1" dirty="0" smtClean="0">
                <a:solidFill>
                  <a:srgbClr val="000000"/>
                </a:solidFill>
                <a:latin typeface="Arial" charset="0"/>
              </a:rPr>
              <a:t>Are </a:t>
            </a:r>
            <a:r>
              <a:rPr lang="en-US" sz="2500" b="1" dirty="0" smtClean="0">
                <a:solidFill>
                  <a:srgbClr val="000000"/>
                </a:solidFill>
                <a:latin typeface="Arial" charset="0"/>
              </a:rPr>
              <a:t>Integrated Talent Management </a:t>
            </a:r>
            <a:r>
              <a:rPr lang="en-US" sz="2500" b="1" dirty="0" smtClean="0">
                <a:solidFill>
                  <a:srgbClr val="000000"/>
                </a:solidFill>
                <a:latin typeface="Arial" charset="0"/>
              </a:rPr>
              <a:t>Through the Human Resources Division</a:t>
            </a:r>
            <a:endParaRPr lang="en-US" sz="25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6" name="TextBox 1"/>
          <p:cNvSpPr txBox="1">
            <a:spLocks noChangeArrowheads="1"/>
          </p:cNvSpPr>
          <p:nvPr/>
        </p:nvSpPr>
        <p:spPr bwMode="auto">
          <a:xfrm>
            <a:off x="2641600" y="1560513"/>
            <a:ext cx="5289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Division Leveraged To Drive ITM Initiatives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7" name="TextBox 2"/>
          <p:cNvSpPr txBox="1">
            <a:spLocks noChangeArrowheads="1"/>
          </p:cNvSpPr>
          <p:nvPr/>
        </p:nvSpPr>
        <p:spPr bwMode="auto">
          <a:xfrm>
            <a:off x="1955800" y="2312988"/>
            <a:ext cx="62484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Human Resources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VP of Talent Management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C-Level Executive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Director of Talent Management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Director of HR Operations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Director of Organization Capability/Development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Research &amp; Development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IT Department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*Others listed were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Board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Directors and Training Department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270000" y="2438400"/>
            <a:ext cx="0" cy="31242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9" name="TextBox 9"/>
          <p:cNvSpPr txBox="1">
            <a:spLocks noChangeArrowheads="1"/>
          </p:cNvSpPr>
          <p:nvPr/>
        </p:nvSpPr>
        <p:spPr bwMode="auto">
          <a:xfrm>
            <a:off x="254000" y="2438400"/>
            <a:ext cx="1016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Arial" pitchFamily="34" charset="0"/>
                <a:cs typeface="Arial" pitchFamily="34" charset="0"/>
              </a:rPr>
              <a:t>High frequency</a:t>
            </a:r>
          </a:p>
        </p:txBody>
      </p:sp>
      <p:sp>
        <p:nvSpPr>
          <p:cNvPr id="10250" name="TextBox 22"/>
          <p:cNvSpPr txBox="1">
            <a:spLocks noChangeArrowheads="1"/>
          </p:cNvSpPr>
          <p:nvPr/>
        </p:nvSpPr>
        <p:spPr bwMode="auto">
          <a:xfrm>
            <a:off x="254000" y="5132388"/>
            <a:ext cx="1016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Arial" pitchFamily="34" charset="0"/>
                <a:cs typeface="Arial" pitchFamily="34" charset="0"/>
              </a:rPr>
              <a:t>Low</a:t>
            </a:r>
          </a:p>
          <a:p>
            <a:r>
              <a:rPr lang="en-US" sz="1100">
                <a:latin typeface="Arial" pitchFamily="34" charset="0"/>
                <a:cs typeface="Arial" pitchFamily="34" charset="0"/>
              </a:rPr>
              <a:t>frequency</a:t>
            </a:r>
          </a:p>
        </p:txBody>
      </p:sp>
      <p:pic>
        <p:nvPicPr>
          <p:cNvPr id="102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2025" y="6364288"/>
            <a:ext cx="8235950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2" name="TextBox 10"/>
          <p:cNvSpPr txBox="1">
            <a:spLocks noChangeArrowheads="1"/>
          </p:cNvSpPr>
          <p:nvPr/>
        </p:nvSpPr>
        <p:spPr bwMode="auto">
          <a:xfrm>
            <a:off x="1270000" y="6365875"/>
            <a:ext cx="7620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Destination leveraged the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Directors 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of HR in each business location as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change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advocates 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for end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users; it 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was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critical 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that senior executives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called for and supported the ITM 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initiative </a:t>
            </a:r>
          </a:p>
        </p:txBody>
      </p:sp>
      <p:sp>
        <p:nvSpPr>
          <p:cNvPr id="1025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56538" y="7256463"/>
            <a:ext cx="2119312" cy="5095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7DEC676-6E2F-4C31-83DE-5A290E50CADA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13998</TotalTime>
  <Words>1443</Words>
  <Application>Microsoft Office PowerPoint</Application>
  <PresentationFormat>Custom</PresentationFormat>
  <Paragraphs>331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Default Design</vt:lpstr>
      <vt:lpstr>Worksheet</vt:lpstr>
      <vt:lpstr>Microsoft Excel 97-2003 Worksheet</vt:lpstr>
      <vt:lpstr>PowerPoint Presentation</vt:lpstr>
      <vt:lpstr>Contents</vt:lpstr>
      <vt:lpstr>Best Practice Institute is One of Today’s Most Active  and Open HR Associations</vt:lpstr>
      <vt:lpstr>Talent Management has its Roots in OD, the Competency Movement, Assessment Processes and Succession Planning, as They Apply to Identifying, Ranking and Moving People</vt:lpstr>
      <vt:lpstr>BPI’s Research Methodology Provided a Deep Dive Into Current Talent Management Practices</vt:lpstr>
      <vt:lpstr>Integrated Talent Management is the Process of Bringing People, Processes and Operations Together</vt:lpstr>
      <vt:lpstr>BPI Identified 8 Critical Success Factors That Organizations are Leveraging to Integrate Talent Management</vt:lpstr>
      <vt:lpstr>Alignment of Employee and Organizational Goals with the Business Strategy Was the Number One Factor for Initiating Integration of Talent Management Strategies in Organizations</vt:lpstr>
      <vt:lpstr>We Found That Majority of Organization’s Are Integrated Talent Management Through the Human Resources Division</vt:lpstr>
      <vt:lpstr>We Found That Vendor Selection and Identification of Main Areas of Focus Are The Top Critical Success Factors for ITM</vt:lpstr>
      <vt:lpstr>We Found That Organizations are Trending Towards Full Integration of All Talent Systems</vt:lpstr>
      <vt:lpstr>Continued…</vt:lpstr>
      <vt:lpstr>We Found That Organizations Still Rely Heavily on Internally Developed Systems for Their Talent Management Processes</vt:lpstr>
      <vt:lpstr>Organizations That Have Access To Meaningful Data and Implement User Friendly Systems Are More Likely To Win At Integration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For Future Research and Analysis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Rophe Woods</cp:lastModifiedBy>
  <cp:revision>154</cp:revision>
  <cp:lastPrinted>2012-03-19T15:08:58Z</cp:lastPrinted>
  <dcterms:created xsi:type="dcterms:W3CDTF">2004-05-06T09:28:21Z</dcterms:created>
  <dcterms:modified xsi:type="dcterms:W3CDTF">2012-03-19T17:15:14Z</dcterms:modified>
</cp:coreProperties>
</file>